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57" r:id="rId3"/>
    <p:sldId id="279" r:id="rId4"/>
    <p:sldId id="278" r:id="rId5"/>
    <p:sldId id="305" r:id="rId6"/>
    <p:sldId id="288" r:id="rId7"/>
    <p:sldId id="281" r:id="rId8"/>
    <p:sldId id="286" r:id="rId9"/>
    <p:sldId id="306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05E9"/>
    <a:srgbClr val="CC0000"/>
    <a:srgbClr val="00823B"/>
    <a:srgbClr val="B8B8B8"/>
    <a:srgbClr val="FFFF66"/>
    <a:srgbClr val="FFFF99"/>
    <a:srgbClr val="FFFF00"/>
    <a:srgbClr val="FFCC00"/>
    <a:srgbClr val="005828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2152" autoAdjust="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D913E-C94D-4BE0-B9A0-A4A35227A572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FE9E1-AC9F-4CC5-A1D9-4C2E0CBBD3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FE9E1-AC9F-4CC5-A1D9-4C2E0CBBD34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8738-5565-45E9-B4B2-E26976D2E4C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E121-5D02-439E-AB7B-7BE417FAA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8738-5565-45E9-B4B2-E26976D2E4C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E121-5D02-439E-AB7B-7BE417FAA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8738-5565-45E9-B4B2-E26976D2E4C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E121-5D02-439E-AB7B-7BE417FAA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40C1E-F31D-4C43-B128-9253003484B2}" type="datetime1">
              <a:rPr lang="ru-RU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E4F05-F755-4EF6-BAD0-23CFA1B2C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8738-5565-45E9-B4B2-E26976D2E4C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E121-5D02-439E-AB7B-7BE417FAA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8738-5565-45E9-B4B2-E26976D2E4C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E121-5D02-439E-AB7B-7BE417FAA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8738-5565-45E9-B4B2-E26976D2E4C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E121-5D02-439E-AB7B-7BE417FAA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8738-5565-45E9-B4B2-E26976D2E4C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E121-5D02-439E-AB7B-7BE417FAA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8738-5565-45E9-B4B2-E26976D2E4C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E121-5D02-439E-AB7B-7BE417FAA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8738-5565-45E9-B4B2-E26976D2E4C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E121-5D02-439E-AB7B-7BE417FAA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8738-5565-45E9-B4B2-E26976D2E4C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E121-5D02-439E-AB7B-7BE417FAA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8738-5565-45E9-B4B2-E26976D2E4C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E121-5D02-439E-AB7B-7BE417FAA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E8738-5565-45E9-B4B2-E26976D2E4C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5E121-5D02-439E-AB7B-7BE417FAA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  <a:blipFill>
            <a:blip r:embed="rId3" cstate="print"/>
            <a:tile tx="0" ty="0" sx="100000" sy="100000" flip="none" algn="tl"/>
          </a:blip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>
              <a:buNone/>
            </a:pPr>
            <a:endParaRPr lang="ru-RU" sz="3600" b="1" dirty="0" smtClean="0">
              <a:latin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</a:rPr>
              <a:t>Эффективно функционирующий АПК – основа агропродовольственного импортозамещения</a:t>
            </a:r>
            <a:endParaRPr lang="en-US" sz="3600" b="1" dirty="0" smtClean="0">
              <a:latin typeface="Times New Roman" pitchFamily="18" charset="0"/>
            </a:endParaRPr>
          </a:p>
          <a:p>
            <a:pPr algn="ctr">
              <a:buNone/>
            </a:pPr>
            <a:endParaRPr lang="en-US" sz="2000" b="1" i="1" dirty="0" smtClean="0">
              <a:latin typeface="Times New Roman" pitchFamily="18" charset="0"/>
            </a:endParaRPr>
          </a:p>
          <a:p>
            <a:pPr algn="ctr">
              <a:buNone/>
            </a:pPr>
            <a:endParaRPr lang="en-US" sz="2000" b="1" i="1" dirty="0" smtClean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2000" b="1" i="1" dirty="0" smtClean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000" b="1" i="1" dirty="0" smtClean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dirty="0" smtClean="0">
                <a:latin typeface="Times New Roman" pitchFamily="18" charset="0"/>
              </a:rPr>
              <a:t>А.В. Голубев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dirty="0" smtClean="0">
                <a:latin typeface="Times New Roman" pitchFamily="18" charset="0"/>
              </a:rPr>
              <a:t>п</a:t>
            </a:r>
            <a:r>
              <a:rPr kumimoji="1" lang="ru-RU" sz="2000" b="1" i="1" dirty="0" smtClean="0">
                <a:latin typeface="Times New Roman" pitchFamily="18" charset="0"/>
              </a:rPr>
              <a:t>роректор по научной работе,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kumimoji="1" lang="ru-RU" sz="2000" b="1" i="1" dirty="0" smtClean="0">
                <a:latin typeface="Times New Roman" pitchFamily="18" charset="0"/>
              </a:rPr>
              <a:t>доктор экономических наук, профессор,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kumimoji="1" lang="ru-RU" sz="2000" b="1" i="1" dirty="0" smtClean="0">
                <a:latin typeface="Times New Roman" pitchFamily="18" charset="0"/>
              </a:rPr>
              <a:t> заслуженный деятель науки   РФ</a:t>
            </a:r>
            <a:endParaRPr lang="ru-RU" sz="3600" i="1" dirty="0"/>
          </a:p>
        </p:txBody>
      </p: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1" y="0"/>
            <a:ext cx="9144000" cy="1412776"/>
            <a:chOff x="-31" y="0"/>
            <a:chExt cx="9144064" cy="142873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142873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kern="0" dirty="0">
                  <a:solidFill>
                    <a:srgbClr val="FFFF66"/>
                  </a:solidFill>
                  <a:latin typeface="Times New Roman" pitchFamily="18" charset="0"/>
                  <a:cs typeface="Times New Roman" pitchFamily="18" charset="0"/>
                </a:rPr>
                <a:t>Российский государственный аграрный университет </a:t>
              </a:r>
              <a:r>
                <a:rPr lang="ru-RU" sz="2000" b="1" kern="0" dirty="0" smtClean="0">
                  <a:solidFill>
                    <a:srgbClr val="FFFF66"/>
                  </a:solidFill>
                  <a:latin typeface="Times New Roman" pitchFamily="18" charset="0"/>
                  <a:cs typeface="Times New Roman" pitchFamily="18" charset="0"/>
                </a:rPr>
                <a:t>–</a:t>
              </a:r>
            </a:p>
            <a:p>
              <a:pPr algn="ctr">
                <a:defRPr/>
              </a:pPr>
              <a:r>
                <a:rPr lang="ru-RU" sz="2000" b="1" kern="0" dirty="0" smtClean="0">
                  <a:solidFill>
                    <a:srgbClr val="FFFF66"/>
                  </a:solidFill>
                  <a:latin typeface="Times New Roman" pitchFamily="18" charset="0"/>
                  <a:cs typeface="Times New Roman" pitchFamily="18" charset="0"/>
                </a:rPr>
                <a:t>МСХА имени </a:t>
              </a:r>
              <a:r>
                <a:rPr lang="ru-RU" sz="2000" b="1" kern="0" dirty="0">
                  <a:solidFill>
                    <a:srgbClr val="FFFF66"/>
                  </a:solidFill>
                  <a:latin typeface="Times New Roman" pitchFamily="18" charset="0"/>
                  <a:cs typeface="Times New Roman" pitchFamily="18" charset="0"/>
                </a:rPr>
                <a:t>К.А. Тимирязева</a:t>
              </a:r>
            </a:p>
          </p:txBody>
        </p:sp>
        <p:pic>
          <p:nvPicPr>
            <p:cNvPr id="6" name="Рисунок 4" descr="Герб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31" y="0"/>
              <a:ext cx="1355915" cy="13559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7" name="Рисунок 6" descr="Academia-Logo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40375" y="0"/>
              <a:ext cx="1403658" cy="1406666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980" y="0"/>
            <a:ext cx="7823516" cy="1052736"/>
          </a:xfrm>
          <a:ln w="127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Экономические циклы производства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  <a:blipFill>
            <a:blip r:embed="rId2" cstate="print"/>
            <a:tile tx="0" ty="0" sx="100000" sy="100000" flip="none" algn="tl"/>
          </a:blipFill>
          <a:ln w="127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sz="800" dirty="0" smtClean="0"/>
          </a:p>
          <a:p>
            <a:pPr marL="0" indent="361950" algn="ctr"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организации производства на основе импортных инноваций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1950" algn="ctr"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–  П –  Т –  Д</a:t>
            </a:r>
          </a:p>
          <a:p>
            <a:pPr marL="0" indent="361950"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где</a:t>
            </a:r>
          </a:p>
          <a:p>
            <a:pPr marL="0" indent="361950"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– инновации, приобретённые за рубежом;</a:t>
            </a:r>
          </a:p>
          <a:p>
            <a:pPr marL="0" indent="361950"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 – производство;</a:t>
            </a:r>
          </a:p>
          <a:p>
            <a:pPr marL="0" indent="361950"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 – товар;</a:t>
            </a:r>
          </a:p>
          <a:p>
            <a:pPr marL="0" indent="361950"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 - денежная выручка.</a:t>
            </a:r>
          </a:p>
          <a:p>
            <a:pPr marL="0" indent="361950" algn="ctr">
              <a:lnSpc>
                <a:spcPct val="150000"/>
              </a:lnSpc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1950" algn="ctr"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организации производства на основе собственных инноваций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1950" algn="ctr"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– П – Т – Д – ΔИ –ΔП -Т - ΔТ – Д  - ΔД</a:t>
            </a:r>
          </a:p>
          <a:p>
            <a:pPr marL="0" indent="361950"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где</a:t>
            </a:r>
          </a:p>
          <a:p>
            <a:pPr marL="0" indent="361950"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ΔИ – усовершенствованная инновация;</a:t>
            </a:r>
          </a:p>
          <a:p>
            <a:pPr marL="0" indent="361950"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ΔП - модернизированное производство;</a:t>
            </a:r>
          </a:p>
          <a:p>
            <a:pPr marL="0" indent="361950"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ΔТ -  увеличение объёма выпуска товара или улучшение его качества;</a:t>
            </a:r>
          </a:p>
          <a:p>
            <a:pPr marL="0" indent="361950"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ΔД - дополнительная денежная выручка.</a:t>
            </a:r>
          </a:p>
          <a:p>
            <a:pPr algn="ctr">
              <a:buNone/>
            </a:pPr>
            <a:endParaRPr lang="ru-RU" sz="2000" dirty="0"/>
          </a:p>
        </p:txBody>
      </p:sp>
      <p:pic>
        <p:nvPicPr>
          <p:cNvPr id="5" name="Рисунок 4" descr="Academia-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9576" cy="105273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Oval 20"/>
          <p:cNvSpPr>
            <a:spLocks noChangeArrowheads="1"/>
          </p:cNvSpPr>
          <p:nvPr/>
        </p:nvSpPr>
        <p:spPr bwMode="auto">
          <a:xfrm>
            <a:off x="8532440" y="620688"/>
            <a:ext cx="463996" cy="406375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charset="0"/>
              </a:rPr>
              <a:t>10</a:t>
            </a:r>
            <a:endParaRPr lang="ru-RU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848872" cy="1052736"/>
          </a:xfrm>
          <a:ln w="1270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Развитие производства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 основе заимствованных (1) и собственных (2) инноваций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  <a:blipFill>
            <a:blip r:embed="rId2" cstate="print"/>
            <a:tile tx="0" ty="0" sx="100000" sy="100000" flip="none" algn="tl"/>
          </a:blipFill>
          <a:ln w="127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buNone/>
            </a:pPr>
            <a:endParaRPr lang="ru-RU" sz="800" dirty="0"/>
          </a:p>
        </p:txBody>
      </p:sp>
      <p:pic>
        <p:nvPicPr>
          <p:cNvPr id="5" name="Рисунок 4" descr="Academia-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9576" cy="105273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1916832"/>
            <a:ext cx="237626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Приобретение инноваций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7864" y="1916832"/>
            <a:ext cx="237626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Внедрение заимствованных инноваций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72200" y="1916832"/>
            <a:ext cx="237626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Производство на основе заимствованных инноваций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3068960"/>
            <a:ext cx="237626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Изучение рыночного спроса и достижений НТП, рыночного спроса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3068960"/>
            <a:ext cx="237626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Зарождение идеи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72200" y="3068960"/>
            <a:ext cx="237626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Проектирование инноваций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96136" y="4077072"/>
            <a:ext cx="295232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Разработка технологий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5229200"/>
            <a:ext cx="23762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Совершенствование инноваций на основе собственного опыта</a:t>
            </a:r>
            <a:endParaRPr lang="ru-RU" sz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7864" y="5229200"/>
            <a:ext cx="23762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Производство на основе собственных инноваций</a:t>
            </a:r>
            <a:endParaRPr lang="ru-RU" sz="1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72200" y="5229200"/>
            <a:ext cx="23762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Внедрение собственных инноваций</a:t>
            </a:r>
            <a:endParaRPr lang="ru-RU" sz="1200" dirty="0"/>
          </a:p>
        </p:txBody>
      </p:sp>
      <p:cxnSp>
        <p:nvCxnSpPr>
          <p:cNvPr id="24" name="Прямая со стрелкой 23"/>
          <p:cNvCxnSpPr>
            <a:stCxn id="6" idx="3"/>
            <a:endCxn id="7" idx="1"/>
          </p:cNvCxnSpPr>
          <p:nvPr/>
        </p:nvCxnSpPr>
        <p:spPr>
          <a:xfrm>
            <a:off x="2627784" y="2168860"/>
            <a:ext cx="72008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652120" y="2204864"/>
            <a:ext cx="72008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9" idx="3"/>
            <a:endCxn id="10" idx="1"/>
          </p:cNvCxnSpPr>
          <p:nvPr/>
        </p:nvCxnSpPr>
        <p:spPr>
          <a:xfrm>
            <a:off x="2627784" y="3320988"/>
            <a:ext cx="72008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0" idx="3"/>
            <a:endCxn id="11" idx="1"/>
          </p:cNvCxnSpPr>
          <p:nvPr/>
        </p:nvCxnSpPr>
        <p:spPr>
          <a:xfrm>
            <a:off x="5724128" y="3320988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8100392" y="3573016"/>
            <a:ext cx="0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8100392" y="4581128"/>
            <a:ext cx="0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3" idx="0"/>
            <a:endCxn id="9" idx="2"/>
          </p:cNvCxnSpPr>
          <p:nvPr/>
        </p:nvCxnSpPr>
        <p:spPr>
          <a:xfrm flipV="1">
            <a:off x="1439652" y="3573016"/>
            <a:ext cx="0" cy="16561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3" idx="3"/>
            <a:endCxn id="14" idx="1"/>
          </p:cNvCxnSpPr>
          <p:nvPr/>
        </p:nvCxnSpPr>
        <p:spPr>
          <a:xfrm>
            <a:off x="2627784" y="5517232"/>
            <a:ext cx="72008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4" idx="3"/>
            <a:endCxn id="15" idx="1"/>
          </p:cNvCxnSpPr>
          <p:nvPr/>
        </p:nvCxnSpPr>
        <p:spPr>
          <a:xfrm>
            <a:off x="5724128" y="5517232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20"/>
          <p:cNvSpPr>
            <a:spLocks noChangeArrowheads="1"/>
          </p:cNvSpPr>
          <p:nvPr/>
        </p:nvSpPr>
        <p:spPr bwMode="auto">
          <a:xfrm>
            <a:off x="8532440" y="620688"/>
            <a:ext cx="463996" cy="406375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charset="0"/>
              </a:rPr>
              <a:t>11</a:t>
            </a:r>
            <a:endParaRPr lang="ru-RU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848872" cy="1052736"/>
          </a:xfrm>
          <a:ln w="127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Экономические потери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( - ∆D)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 использования импортных инноваций (на примере семян лука)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256584"/>
          </a:xfrm>
          <a:blipFill>
            <a:blip r:embed="rId2" cstate="print"/>
            <a:tile tx="0" ty="0" sx="100000" sy="100000" flip="none" algn="tl"/>
          </a:blipFill>
          <a:ln w="127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 Более высокая стоимость семян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2. Затраты на использование фунгицидов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 Эколого-экономические потери от потребления начинённой химикатами продукции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cademia-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9576" cy="105273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Oval 20"/>
          <p:cNvSpPr>
            <a:spLocks noChangeArrowheads="1"/>
          </p:cNvSpPr>
          <p:nvPr/>
        </p:nvSpPr>
        <p:spPr bwMode="auto">
          <a:xfrm>
            <a:off x="8532440" y="620688"/>
            <a:ext cx="463996" cy="406375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charset="0"/>
              </a:rPr>
              <a:t>12</a:t>
            </a:r>
            <a:endParaRPr lang="ru-RU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848872" cy="1052736"/>
          </a:xfrm>
          <a:ln w="127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Меры господдержки для ускоренного  обеспечения импортозамещения на агропродовольственном рынке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  <a:blipFill>
            <a:blip r:embed="rId2" cstate="print"/>
            <a:tile tx="0" ty="0" sx="100000" sy="100000" flip="none" algn="tl"/>
          </a:blipFill>
          <a:ln w="127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354013" indent="-176213">
              <a:buNone/>
              <a:tabLst>
                <a:tab pos="719138" algn="l"/>
              </a:tabLst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4013" indent="-176213">
              <a:buNone/>
              <a:tabLst>
                <a:tab pos="719138" algn="l"/>
              </a:tabLst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4013" indent="-176213">
              <a:buNone/>
              <a:tabLst>
                <a:tab pos="719138" algn="l"/>
              </a:tabLst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4013" indent="-176213">
              <a:buNone/>
              <a:tabLst>
                <a:tab pos="719138" algn="l"/>
              </a:tabLst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4013" indent="-176213">
              <a:lnSpc>
                <a:spcPct val="150000"/>
              </a:lnSpc>
              <a:buNone/>
              <a:tabLst>
                <a:tab pos="719138" algn="l"/>
              </a:tabLs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		Субсидирование части затрат инвесторов на реализацию проектов. 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4013" indent="-176213">
              <a:lnSpc>
                <a:spcPct val="150000"/>
              </a:lnSpc>
              <a:buNone/>
              <a:tabLst>
                <a:tab pos="719138" algn="l"/>
              </a:tabLst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		Таможенно-тарифное регулирование для защиты внутреннего рынка.</a:t>
            </a:r>
          </a:p>
          <a:p>
            <a:pPr marL="354013" indent="-176213">
              <a:lnSpc>
                <a:spcPct val="150000"/>
              </a:lnSpc>
              <a:buNone/>
              <a:tabLst>
                <a:tab pos="719138" algn="l"/>
              </a:tabLs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		Предоставление налоговых льгот для сельскохозяйственных товаропроизводителей.</a:t>
            </a:r>
          </a:p>
          <a:p>
            <a:pPr marL="354013" indent="-176213">
              <a:lnSpc>
                <a:spcPct val="150000"/>
              </a:lnSpc>
              <a:buNone/>
              <a:tabLst>
                <a:tab pos="719138" algn="l"/>
              </a:tabLs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		Принятие регламентов и контроль за выполнением фитосанитарных и ветеринарных требований при  производстве и импорте продовольствия.</a:t>
            </a:r>
          </a:p>
          <a:p>
            <a:pPr>
              <a:buNone/>
            </a:pPr>
            <a:endParaRPr lang="ru-RU" sz="800" dirty="0"/>
          </a:p>
        </p:txBody>
      </p:sp>
      <p:pic>
        <p:nvPicPr>
          <p:cNvPr id="5" name="Рисунок 4" descr="Academia-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9576" cy="105273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7" name="Oval 20"/>
          <p:cNvSpPr>
            <a:spLocks noChangeArrowheads="1"/>
          </p:cNvSpPr>
          <p:nvPr/>
        </p:nvSpPr>
        <p:spPr bwMode="auto">
          <a:xfrm>
            <a:off x="8532440" y="620688"/>
            <a:ext cx="463996" cy="406375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charset="0"/>
              </a:rPr>
              <a:t>13</a:t>
            </a:r>
            <a:endParaRPr lang="ru-RU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848872" cy="1052736"/>
          </a:xfrm>
          <a:ln w="1270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нормального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функционирования российского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АПК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для обеспечения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импортозамещения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400600"/>
          </a:xfrm>
          <a:blipFill>
            <a:blip r:embed="rId2" cstate="print"/>
            <a:tile tx="0" ty="0" sx="100000" sy="100000" flip="none" algn="tl"/>
          </a:blipFill>
          <a:ln w="127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541338" indent="-187325">
              <a:lnSpc>
                <a:spcPct val="110000"/>
              </a:lnSpc>
              <a:buNone/>
              <a:tabLst>
                <a:tab pos="801688" algn="l"/>
              </a:tabLst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41338" indent="-187325">
              <a:lnSpc>
                <a:spcPct val="110000"/>
              </a:lnSpc>
              <a:buNone/>
              <a:tabLst>
                <a:tab pos="801688" algn="l"/>
              </a:tabLs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		Гарантированные объёмы закупок сельскохозяйственной продукции по заранее оговоренным ценам.</a:t>
            </a:r>
          </a:p>
          <a:p>
            <a:pPr marL="541338" indent="-187325">
              <a:lnSpc>
                <a:spcPct val="110000"/>
              </a:lnSpc>
              <a:buNone/>
              <a:tabLst>
                <a:tab pos="801688" algn="l"/>
              </a:tabLst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41338" indent="-187325">
              <a:lnSpc>
                <a:spcPct val="110000"/>
              </a:lnSpc>
              <a:buNone/>
              <a:tabLst>
                <a:tab pos="801688" algn="l"/>
              </a:tabLs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2.		«Длинные деньги» под небольшие проценты.</a:t>
            </a:r>
          </a:p>
          <a:p>
            <a:pPr marL="541338" indent="-187325">
              <a:lnSpc>
                <a:spcPct val="110000"/>
              </a:lnSpc>
              <a:buNone/>
              <a:tabLst>
                <a:tab pos="801688" algn="l"/>
              </a:tabLst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41338" indent="-187325">
              <a:lnSpc>
                <a:spcPct val="110000"/>
              </a:lnSpc>
              <a:buNone/>
              <a:tabLst>
                <a:tab pos="801688" algn="l"/>
              </a:tabLs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		Паритетные цены на сельскохозяйственную и промышленную продукцию.</a:t>
            </a:r>
          </a:p>
          <a:p>
            <a:pPr marL="541338" indent="-187325">
              <a:lnSpc>
                <a:spcPct val="110000"/>
              </a:lnSpc>
              <a:buNone/>
              <a:tabLst>
                <a:tab pos="801688" algn="l"/>
              </a:tabLst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41338" indent="-187325">
              <a:lnSpc>
                <a:spcPct val="110000"/>
              </a:lnSpc>
              <a:buNone/>
              <a:tabLst>
                <a:tab pos="801688" algn="l"/>
              </a:tabLs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		Развитие сельскохозяйственной кооперации для малых форм хозяйствования, вертикальной и горизонтальной интеграции.</a:t>
            </a:r>
          </a:p>
          <a:p>
            <a:pPr marL="541338" indent="-187325">
              <a:lnSpc>
                <a:spcPct val="110000"/>
              </a:lnSpc>
              <a:buNone/>
              <a:tabLst>
                <a:tab pos="801688" algn="l"/>
              </a:tabLst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41338" indent="-187325">
              <a:lnSpc>
                <a:spcPct val="110000"/>
              </a:lnSpc>
              <a:buNone/>
              <a:tabLst>
                <a:tab pos="801688" algn="l"/>
              </a:tabLs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5.		Эффективное лоббирование интересов аграриев.</a:t>
            </a:r>
          </a:p>
          <a:p>
            <a:pPr marL="541338" indent="-187325">
              <a:lnSpc>
                <a:spcPct val="110000"/>
              </a:lnSpc>
              <a:buNone/>
              <a:tabLst>
                <a:tab pos="801688" algn="l"/>
              </a:tabLst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41338" indent="-187325">
              <a:lnSpc>
                <a:spcPct val="110000"/>
              </a:lnSpc>
              <a:buNone/>
              <a:tabLst>
                <a:tab pos="801688" algn="l"/>
              </a:tabLs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6.		Государственная поддержка российских инноваторов.</a:t>
            </a:r>
          </a:p>
          <a:p>
            <a:pPr>
              <a:buNone/>
            </a:pPr>
            <a:endParaRPr lang="ru-RU" sz="800" dirty="0"/>
          </a:p>
        </p:txBody>
      </p:sp>
      <p:pic>
        <p:nvPicPr>
          <p:cNvPr id="5" name="Рисунок 4" descr="Academia-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9576" cy="105273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Oval 20"/>
          <p:cNvSpPr>
            <a:spLocks noChangeArrowheads="1"/>
          </p:cNvSpPr>
          <p:nvPr/>
        </p:nvSpPr>
        <p:spPr bwMode="auto">
          <a:xfrm>
            <a:off x="8532440" y="620688"/>
            <a:ext cx="463996" cy="406375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charset="0"/>
              </a:rPr>
              <a:t>14</a:t>
            </a:r>
            <a:endParaRPr lang="ru-RU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848872" cy="1052736"/>
          </a:xfrm>
          <a:ln w="127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Актуальные экономические задачи: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328592"/>
          </a:xfrm>
          <a:blipFill>
            <a:blip r:embed="rId2" cstate="print"/>
            <a:tile tx="0" ty="0" sx="100000" sy="100000" flip="none" algn="tl"/>
          </a:blipFill>
          <a:ln w="127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85725" indent="268288">
              <a:buNone/>
              <a:tabLst>
                <a:tab pos="719138" algn="l"/>
              </a:tabLst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5725" indent="268288">
              <a:buNone/>
              <a:tabLst>
                <a:tab pos="719138" algn="l"/>
              </a:tabLst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5725" indent="268288">
              <a:buNone/>
              <a:tabLst>
                <a:tab pos="719138" algn="l"/>
              </a:tabLst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5725" indent="268288">
              <a:buNone/>
              <a:tabLst>
                <a:tab pos="719138" algn="l"/>
              </a:tabLs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	Определение наиболее эффективных механизмов и инструментов господдержки сельскохозяйственных товаропроизводителей.</a:t>
            </a:r>
          </a:p>
          <a:p>
            <a:pPr marL="85725" indent="268288">
              <a:buNone/>
              <a:tabLst>
                <a:tab pos="719138" algn="l"/>
              </a:tabLst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5725" indent="268288">
              <a:buNone/>
              <a:tabLst>
                <a:tab pos="719138" algn="l"/>
              </a:tabLs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2. 	Обоснование эффективного механизма регулирования межотраслевых отношений.</a:t>
            </a:r>
          </a:p>
          <a:p>
            <a:pPr marL="85725" indent="268288">
              <a:buNone/>
              <a:tabLst>
                <a:tab pos="719138" algn="l"/>
              </a:tabLst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5725" indent="268288">
              <a:buNone/>
              <a:tabLst>
                <a:tab pos="719138" algn="l"/>
              </a:tabLs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 	Создание системы внедрения инноваций.</a:t>
            </a:r>
          </a:p>
          <a:p>
            <a:pPr marL="85725" indent="268288">
              <a:buNone/>
              <a:tabLst>
                <a:tab pos="719138" algn="l"/>
              </a:tabLst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5725" indent="268288">
              <a:buNone/>
              <a:tabLst>
                <a:tab pos="719138" algn="l"/>
              </a:tabLs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 	Научное обеспечение и консультирование сельскохозяйственных товаропроизводителей.</a:t>
            </a:r>
          </a:p>
          <a:p>
            <a:pPr marL="85725" indent="268288">
              <a:buNone/>
              <a:tabLst>
                <a:tab pos="719138" algn="l"/>
              </a:tabLst>
            </a:pPr>
            <a:endParaRPr lang="ru-RU" sz="800" dirty="0"/>
          </a:p>
        </p:txBody>
      </p:sp>
      <p:pic>
        <p:nvPicPr>
          <p:cNvPr id="5" name="Рисунок 4" descr="Academia-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9576" cy="105273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Oval 20"/>
          <p:cNvSpPr>
            <a:spLocks noChangeArrowheads="1"/>
          </p:cNvSpPr>
          <p:nvPr/>
        </p:nvSpPr>
        <p:spPr bwMode="auto">
          <a:xfrm>
            <a:off x="8532440" y="620688"/>
            <a:ext cx="463996" cy="406375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charset="0"/>
              </a:rPr>
              <a:t>15</a:t>
            </a:r>
            <a:endParaRPr lang="ru-RU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848872" cy="1052736"/>
          </a:xfrm>
          <a:ln w="127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Российские ресурсы импортозамещения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400600"/>
          </a:xfrm>
          <a:blipFill>
            <a:blip r:embed="rId2" cstate="print"/>
            <a:tile tx="0" ty="0" sx="100000" sy="100000" flip="none" algn="tl"/>
          </a:blipFill>
          <a:ln w="127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85000" lnSpcReduction="20000"/>
          </a:bodyPr>
          <a:lstStyle/>
          <a:p>
            <a:pPr marL="85725" lvl="0" indent="276225" algn="just">
              <a:spcBef>
                <a:spcPts val="0"/>
              </a:spcBef>
              <a:buFont typeface="+mj-lt"/>
              <a:buAutoNum type="arabicPeriod"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5725" lvl="0" indent="276225" algn="just">
              <a:spcBef>
                <a:spcPts val="0"/>
              </a:spcBef>
              <a:buFont typeface="+mj-lt"/>
              <a:buAutoNum type="arabicPeriod"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5725" lvl="0" indent="276225" algn="just">
              <a:spcBef>
                <a:spcPts val="0"/>
              </a:spcBef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Наличие большого количества сельскохозяйственных земель, значительная часть которых  (до 40 млн. га) не используется в настоящее время.</a:t>
            </a:r>
          </a:p>
          <a:p>
            <a:pPr marL="85725" lvl="0" indent="276225" algn="just">
              <a:spcBef>
                <a:spcPts val="0"/>
              </a:spcBef>
              <a:buFont typeface="+mj-lt"/>
              <a:buAutoNum type="arabicPeriod"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5725" lvl="0" indent="276225" algn="just">
              <a:spcBef>
                <a:spcPts val="0"/>
              </a:spcBef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Высокое природное плодородие почвы сельскохозяйственных земель, поскольку около половины всех черноземов мира расположены  на территории нашей страны.</a:t>
            </a:r>
          </a:p>
          <a:p>
            <a:pPr marL="85725" lvl="0" indent="276225" algn="just">
              <a:spcBef>
                <a:spcPts val="0"/>
              </a:spcBef>
              <a:buFont typeface="+mj-lt"/>
              <a:buAutoNum type="arabicPeriod"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5725" lvl="0" indent="276225" algn="just">
              <a:spcBef>
                <a:spcPts val="0"/>
              </a:spcBef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Потенциальная возможность производства на российских полях экологически чистой продукции, что обусловлено низкими дозами применяемых агрохимикатов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5725" indent="276225" algn="just">
              <a:spcBef>
                <a:spcPts val="0"/>
              </a:spcBef>
              <a:buFont typeface="+mj-lt"/>
              <a:buAutoNum type="arabicPeriod"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5725" indent="276225" algn="just">
              <a:spcBef>
                <a:spcPts val="0"/>
              </a:spcBef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Наличие на территории страны больших запасов пресной воды (примерно 20% мировых запасов), которая может использоваться в мелиоративных целях.</a:t>
            </a:r>
          </a:p>
          <a:p>
            <a:pPr marL="85725" indent="276225" algn="just">
              <a:spcBef>
                <a:spcPts val="0"/>
              </a:spcBef>
              <a:buFont typeface="+mj-lt"/>
              <a:buAutoNum type="arabicPeriod"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5725" indent="276225" algn="just">
              <a:spcBef>
                <a:spcPts val="0"/>
              </a:spcBef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Огромные акватории, позволяющие резко увеличить  разведение и вылов промысловой рыбы.</a:t>
            </a:r>
          </a:p>
          <a:p>
            <a:pPr marL="85725" indent="276225" algn="just">
              <a:spcBef>
                <a:spcPts val="0"/>
              </a:spcBef>
              <a:buFont typeface="+mj-lt"/>
              <a:buAutoNum type="arabicPeriod"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5725" indent="276225" algn="just">
              <a:spcBef>
                <a:spcPts val="0"/>
              </a:spcBef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Тенденции изменения климата, связанные с повышением температуры воздуха и увеличением количества осадков.</a:t>
            </a:r>
          </a:p>
          <a:p>
            <a:pPr marL="85725" indent="276225" algn="just">
              <a:spcBef>
                <a:spcPts val="0"/>
              </a:spcBef>
              <a:buFont typeface="+mj-lt"/>
              <a:buAutoNum type="arabicPeriod"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5725" indent="276225" algn="just">
              <a:spcBef>
                <a:spcPts val="0"/>
              </a:spcBef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Разветвлённая сеть научных учреждений и учебных заведений аграрного профиля.</a:t>
            </a:r>
          </a:p>
          <a:p>
            <a:pPr marL="85725" indent="276225" algn="just">
              <a:spcBef>
                <a:spcPts val="0"/>
              </a:spcBef>
              <a:buFont typeface="+mj-lt"/>
              <a:buAutoNum type="arabicPeriod"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5725" indent="276225" algn="just">
              <a:spcBef>
                <a:spcPts val="0"/>
              </a:spcBef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Наличие заметного слоя российских инноваторов.</a:t>
            </a:r>
          </a:p>
          <a:p>
            <a:pPr marL="85725" indent="276225" algn="just">
              <a:spcBef>
                <a:spcPts val="0"/>
              </a:spcBef>
              <a:buFont typeface="+mj-lt"/>
              <a:buAutoNum type="arabicPeriod"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5725" indent="276225" algn="just">
              <a:spcBef>
                <a:spcPts val="0"/>
              </a:spcBef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Наличие квалифицированной и относительно дешевой рабочей силы в сельском хозяйстве.</a:t>
            </a:r>
          </a:p>
          <a:p>
            <a:pPr marL="85725" indent="276225" algn="just">
              <a:spcBef>
                <a:spcPts val="0"/>
              </a:spcBef>
              <a:buFont typeface="+mj-lt"/>
              <a:buAutoNum type="arabicPeriod"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5725" indent="276225" algn="just">
              <a:spcBef>
                <a:spcPts val="0"/>
              </a:spcBef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Опыт использования механизмов и инструментов государственной поддержки развития отечественного АПК.</a:t>
            </a:r>
          </a:p>
          <a:p>
            <a:pPr>
              <a:buNone/>
            </a:pPr>
            <a:endParaRPr lang="ru-RU" sz="800" dirty="0"/>
          </a:p>
        </p:txBody>
      </p:sp>
      <p:pic>
        <p:nvPicPr>
          <p:cNvPr id="5" name="Рисунок 4" descr="Academia-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9576" cy="105273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Oval 20"/>
          <p:cNvSpPr>
            <a:spLocks noChangeArrowheads="1"/>
          </p:cNvSpPr>
          <p:nvPr/>
        </p:nvSpPr>
        <p:spPr bwMode="auto">
          <a:xfrm>
            <a:off x="8532440" y="620688"/>
            <a:ext cx="463996" cy="406375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charset="0"/>
              </a:rPr>
              <a:t>16</a:t>
            </a:r>
            <a:endParaRPr lang="ru-RU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848872" cy="1052736"/>
          </a:xfrm>
          <a:ln w="127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Оценка аграриями факторов, определяющих положение дел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сельском хозяйстве России</a:t>
            </a:r>
            <a:endParaRPr lang="ru-RU" sz="2400" dirty="0"/>
          </a:p>
        </p:txBody>
      </p:sp>
      <p:pic>
        <p:nvPicPr>
          <p:cNvPr id="5" name="Рисунок 4" descr="Academia-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9576" cy="105273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505" y="1268760"/>
            <a:ext cx="8928992" cy="5589240"/>
          </a:xfrm>
          <a:solidFill>
            <a:schemeClr val="tx2"/>
          </a:solidFill>
          <a:ln w="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Oval 20"/>
          <p:cNvSpPr>
            <a:spLocks noChangeArrowheads="1"/>
          </p:cNvSpPr>
          <p:nvPr/>
        </p:nvSpPr>
        <p:spPr bwMode="auto">
          <a:xfrm>
            <a:off x="8532440" y="620688"/>
            <a:ext cx="463996" cy="406375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charset="0"/>
              </a:rPr>
              <a:t>17</a:t>
            </a:r>
            <a:endParaRPr lang="ru-RU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02D66-7A2C-4F23-817D-41827E277E7F}" type="slidenum">
              <a:rPr lang="ru-RU"/>
              <a:pPr>
                <a:defRPr/>
              </a:pPr>
              <a:t>18</a:t>
            </a:fld>
            <a:endParaRPr lang="ru-RU"/>
          </a:p>
        </p:txBody>
      </p:sp>
      <p:pic>
        <p:nvPicPr>
          <p:cNvPr id="65540" name="Picture 4" descr="DSCF265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68413"/>
            <a:ext cx="9144000" cy="5589587"/>
          </a:xfrm>
        </p:spPr>
      </p:pic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0" y="0"/>
            <a:ext cx="9144000" cy="1268413"/>
            <a:chOff x="-32" y="0"/>
            <a:chExt cx="9144064" cy="142873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1428736"/>
            </a:xfrm>
            <a:prstGeom prst="rect">
              <a:avLst/>
            </a:prstGeom>
            <a:gradFill flip="none" rotWithShape="1">
              <a:gsLst>
                <a:gs pos="0">
                  <a:srgbClr val="339933"/>
                </a:gs>
                <a:gs pos="100000">
                  <a:srgbClr val="F0EBD5"/>
                </a:gs>
                <a:gs pos="87000">
                  <a:srgbClr val="D1C39F">
                    <a:alpha val="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18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</a:t>
              </a:r>
              <a:r>
                <a:rPr lang="ru-RU" sz="1800" b="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Российский государственный аграрный университет – </a:t>
              </a:r>
            </a:p>
            <a:p>
              <a:pPr algn="ctr"/>
              <a:r>
                <a:rPr lang="ru-RU" sz="1800" b="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МСХА имени К.А. Тимирязева</a:t>
              </a:r>
            </a:p>
          </p:txBody>
        </p:sp>
        <p:pic>
          <p:nvPicPr>
            <p:cNvPr id="65546" name="Рисунок 4" descr="Герб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86734" y="0"/>
              <a:ext cx="1357298" cy="1357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47" name="Рисунок 6" descr="Academia-Logo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2" y="68582"/>
              <a:ext cx="1285884" cy="1288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5548" name="WordArt 12"/>
          <p:cNvSpPr>
            <a:spLocks noChangeArrowheads="1" noChangeShapeType="1" noTextEdit="1"/>
          </p:cNvSpPr>
          <p:nvPr/>
        </p:nvSpPr>
        <p:spPr bwMode="auto">
          <a:xfrm>
            <a:off x="827584" y="2205038"/>
            <a:ext cx="7488832" cy="172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onotype Corsiva"/>
              </a:rPr>
              <a:t>Благодарю </a:t>
            </a:r>
          </a:p>
          <a:p>
            <a:pPr algn="ctr"/>
            <a:r>
              <a:rPr lang="ru-RU" sz="40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onotype Corsiva"/>
              </a:rPr>
              <a:t>за </a:t>
            </a:r>
            <a:r>
              <a:rPr lang="ru-RU" sz="4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onotype Corsiva"/>
              </a:rPr>
              <a:t> внимание</a:t>
            </a:r>
            <a:r>
              <a:rPr lang="ru-RU" sz="40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onotype Corsiva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848872" cy="1052736"/>
          </a:xfrm>
          <a:ln w="127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Основной экономический парадокс современного сельского хозяйства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  <a:blipFill>
            <a:blip r:embed="rId2" cstate="print"/>
            <a:tile tx="0" ty="0" sx="100000" sy="100000" flip="none" algn="tl"/>
          </a:blipFill>
          <a:ln w="127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177800" indent="180975">
              <a:lnSpc>
                <a:spcPct val="150000"/>
              </a:lnSpc>
              <a:buNone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7800" indent="180975">
              <a:lnSpc>
                <a:spcPct val="150000"/>
              </a:lnSpc>
              <a:buNone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7800" indent="180975" algn="just">
              <a:lnSpc>
                <a:spcPct val="1500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Рентабельность отрасли – официальное признание прибыльной работы сельского хозяйства, наличие условий для расширенного воспроизводства.</a:t>
            </a:r>
          </a:p>
          <a:p>
            <a:pPr marL="177800" indent="180975" algn="just">
              <a:lnSpc>
                <a:spcPct val="150000"/>
              </a:lnSpc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7800" indent="180975" algn="just">
              <a:lnSpc>
                <a:spcPct val="1500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Отсутствие исходных условий для воспроизводства основных факторов </a:t>
            </a:r>
          </a:p>
          <a:p>
            <a:pPr marL="177800" indent="180975" algn="just">
              <a:lnSpc>
                <a:spcPct val="1500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трудовые ресурсы (зарплата примерно в 2 раза ниже по сравнению со средней по экономике, отток рабочей силы из села);</a:t>
            </a:r>
          </a:p>
          <a:p>
            <a:pPr marL="177800" indent="180975" algn="just">
              <a:lnSpc>
                <a:spcPct val="1500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материально-техническая база (сокращение парка сельхозтехники, снижение объёмов применяемых агрохимикатов, уменьшение масштабов мелиоративных работ и т.д.);</a:t>
            </a:r>
          </a:p>
          <a:p>
            <a:pPr marL="177800" indent="180975" algn="just">
              <a:lnSpc>
                <a:spcPct val="1500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природные земельные ресурсы (снижение основных характеристик почвенного плодородия, деградация части сельскохозяйственных земель). 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4" name="Рисунок 3" descr="Academia-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9576" cy="105273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Oval 20"/>
          <p:cNvSpPr>
            <a:spLocks noChangeArrowheads="1"/>
          </p:cNvSpPr>
          <p:nvPr/>
        </p:nvSpPr>
        <p:spPr bwMode="auto">
          <a:xfrm>
            <a:off x="8532440" y="620688"/>
            <a:ext cx="463996" cy="406375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charset="0"/>
              </a:rPr>
              <a:t>2</a:t>
            </a:r>
            <a:endParaRPr lang="ru-RU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848872" cy="1052736"/>
          </a:xfrm>
          <a:ln w="127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Некоторые причины рентабельной работы при отсутствии исходных  условий для воспроизводства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  <a:blipFill>
            <a:blip r:embed="rId2" cstate="print"/>
            <a:tile tx="0" ty="0" sx="100000" sy="100000" flip="none" algn="tl"/>
          </a:blipFill>
          <a:ln w="127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 marL="177800" indent="176213" algn="just">
              <a:lnSpc>
                <a:spcPct val="150000"/>
              </a:lnSpc>
              <a:buNone/>
              <a:tabLst>
                <a:tab pos="719138" algn="l"/>
              </a:tabLs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7800" indent="176213" algn="just">
              <a:lnSpc>
                <a:spcPct val="150000"/>
              </a:lnSpc>
              <a:buNone/>
              <a:tabLst>
                <a:tab pos="719138" algn="l"/>
              </a:tabLs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	Жизнестойкость российских аграриев.</a:t>
            </a:r>
          </a:p>
          <a:p>
            <a:pPr marL="177800" indent="176213" algn="just">
              <a:lnSpc>
                <a:spcPct val="150000"/>
              </a:lnSpc>
              <a:buNone/>
              <a:tabLst>
                <a:tab pos="719138" algn="l"/>
              </a:tabLs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7800" indent="176213" algn="just">
              <a:buNone/>
              <a:tabLst>
                <a:tab pos="719138" algn="l"/>
              </a:tabLs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	Эффективные механизмы и инструменты государственной поддержки сельхозпроизводителей.</a:t>
            </a:r>
          </a:p>
          <a:p>
            <a:pPr marL="177800" indent="176213" algn="just">
              <a:lnSpc>
                <a:spcPct val="150000"/>
              </a:lnSpc>
              <a:buNone/>
              <a:tabLst>
                <a:tab pos="719138" algn="l"/>
              </a:tabLs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7800" indent="176213" algn="just">
              <a:buNone/>
              <a:tabLst>
                <a:tab pos="719138" algn="l"/>
              </a:tabLs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	Отдельные макроэкономические условия – дефолт 1998 года, экономические санкции и эмбарго 2014 – 2016 г.г.</a:t>
            </a:r>
          </a:p>
          <a:p>
            <a:pPr marL="177800" indent="176213" algn="just">
              <a:lnSpc>
                <a:spcPct val="150000"/>
              </a:lnSpc>
              <a:buNone/>
              <a:tabLst>
                <a:tab pos="719138" algn="l"/>
              </a:tabLs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7800" indent="176213" algn="just">
              <a:buNone/>
              <a:tabLst>
                <a:tab pos="719138" algn="l"/>
              </a:tabLs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	Приоритетная поддержка государством сельского хозяйства на фоне падения других отраслей экономики.</a:t>
            </a:r>
          </a:p>
          <a:p>
            <a:pPr algn="just">
              <a:buNone/>
            </a:pPr>
            <a:endParaRPr lang="ru-RU" sz="1600" dirty="0"/>
          </a:p>
        </p:txBody>
      </p:sp>
      <p:pic>
        <p:nvPicPr>
          <p:cNvPr id="5" name="Рисунок 4" descr="Academia-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9576" cy="105273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Oval 20"/>
          <p:cNvSpPr>
            <a:spLocks noChangeArrowheads="1"/>
          </p:cNvSpPr>
          <p:nvPr/>
        </p:nvSpPr>
        <p:spPr bwMode="auto">
          <a:xfrm>
            <a:off x="8532440" y="620688"/>
            <a:ext cx="463996" cy="406375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charset="0"/>
              </a:rPr>
              <a:t>3</a:t>
            </a:r>
            <a:endParaRPr lang="ru-RU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848872" cy="1052736"/>
          </a:xfrm>
          <a:ln w="127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Обмен сельского хозяйства с основными экономическими партнёрами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  <a:blipFill>
            <a:blip r:embed="rId2" cstate="print"/>
            <a:tile tx="0" ty="0" sx="100000" sy="100000" flip="none" algn="tl"/>
          </a:blipFill>
          <a:ln w="127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176400" lvl="0" indent="180000" algn="just">
              <a:lnSpc>
                <a:spcPct val="150000"/>
              </a:lnSpc>
              <a:spcBef>
                <a:spcPts val="384"/>
              </a:spcBef>
              <a:buNone/>
              <a:tabLst>
                <a:tab pos="715963" algn="l"/>
              </a:tabLs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6400" lvl="0" indent="180000" algn="just">
              <a:spcBef>
                <a:spcPts val="384"/>
              </a:spcBef>
              <a:buNone/>
              <a:tabLst>
                <a:tab pos="715963" algn="l"/>
              </a:tabLs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6400" lvl="0" indent="180000" algn="just">
              <a:spcBef>
                <a:spcPts val="384"/>
              </a:spcBef>
              <a:buNone/>
              <a:tabLst>
                <a:tab pos="715963" algn="l"/>
              </a:tabLs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	Межотраслевой обмен с промышленными отраслями (энергетика, сельскохозяйственная техника, минеральные удобрения, средства защиты растений и др.) – диспаритет цен.</a:t>
            </a:r>
          </a:p>
          <a:p>
            <a:pPr marL="176400" lvl="0" indent="180000" algn="just">
              <a:spcBef>
                <a:spcPts val="384"/>
              </a:spcBef>
              <a:buNone/>
              <a:tabLst>
                <a:tab pos="715963" algn="l"/>
              </a:tabLs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6400" lvl="0" indent="180000" algn="just">
              <a:spcBef>
                <a:spcPts val="384"/>
              </a:spcBef>
              <a:buNone/>
              <a:tabLst>
                <a:tab pos="715963" algn="l"/>
              </a:tabLs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	Внутрипродуктовый обмен с участниками продуктовой цепи (заготовка, хранение, переработка, реализация продукции) – перераспределение денег в ущерб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сельхозтоваропроизводителям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6400" lvl="0" indent="180000" algn="just">
              <a:spcBef>
                <a:spcPts val="384"/>
              </a:spcBef>
              <a:buNone/>
              <a:tabLst>
                <a:tab pos="715963" algn="l"/>
              </a:tabLst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6400" lvl="0" indent="180000" algn="just">
              <a:spcBef>
                <a:spcPts val="384"/>
              </a:spcBef>
              <a:buNone/>
              <a:tabLst>
                <a:tab pos="715963" algn="l"/>
              </a:tabLs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	Межстрановой обмен с поставщиками импортных инноваций (семена, скот, пестициды, кормовые добавки, технологии и др.) – перекачка средств в другие страны, упущенные выгоды, экономические, экологические и прочие потери.</a:t>
            </a:r>
          </a:p>
          <a:p>
            <a:pPr marL="176400" lvl="0" indent="180000" algn="just">
              <a:spcBef>
                <a:spcPts val="384"/>
              </a:spcBef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6400" lvl="0" indent="180000" algn="just">
              <a:spcBef>
                <a:spcPts val="384"/>
              </a:spcBef>
              <a:buNone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ИТОГ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– выкачивание ресурсов из сельского хозяйства, отсутствие стартовых исходных условий для воспроизводства отрасли.</a:t>
            </a:r>
          </a:p>
          <a:p>
            <a:pPr marL="176400" indent="180000">
              <a:spcBef>
                <a:spcPts val="384"/>
              </a:spcBef>
              <a:buNone/>
            </a:pPr>
            <a:endParaRPr lang="ru-RU" sz="800" dirty="0"/>
          </a:p>
        </p:txBody>
      </p:sp>
      <p:pic>
        <p:nvPicPr>
          <p:cNvPr id="5" name="Рисунок 4" descr="Academia-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9576" cy="105273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Oval 20"/>
          <p:cNvSpPr>
            <a:spLocks noChangeArrowheads="1"/>
          </p:cNvSpPr>
          <p:nvPr/>
        </p:nvSpPr>
        <p:spPr bwMode="auto">
          <a:xfrm>
            <a:off x="8532440" y="620688"/>
            <a:ext cx="463996" cy="406375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charset="0"/>
              </a:rPr>
              <a:t>4</a:t>
            </a:r>
            <a:endParaRPr lang="ru-RU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848872" cy="1052736"/>
          </a:xfrm>
          <a:ln w="127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</a:rPr>
              <a:t>Создание стоимости и распределение денег</a:t>
            </a:r>
            <a:r>
              <a:rPr lang="en-US" sz="2400" b="1" i="1" dirty="0" smtClean="0">
                <a:latin typeface="Times New Roman" pitchFamily="18" charset="0"/>
              </a:rPr>
              <a:t/>
            </a:r>
            <a:br>
              <a:rPr lang="en-US" sz="2400" b="1" i="1" dirty="0" smtClean="0">
                <a:latin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</a:rPr>
              <a:t>между участниками продуктовой цепи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503" y="1412776"/>
          <a:ext cx="8928994" cy="446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166"/>
                <a:gridCol w="1608041"/>
                <a:gridCol w="1368289"/>
                <a:gridCol w="1488166"/>
                <a:gridCol w="1488166"/>
                <a:gridCol w="1488166"/>
              </a:tblGrid>
              <a:tr h="67853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(издержки + прибыль)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Добавленная стоимость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8534">
                <a:tc rowSpan="3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2605E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Производство (сельское хозяйство)</a:t>
                      </a:r>
                      <a:endParaRPr lang="ru-RU" sz="1500" b="1" dirty="0">
                        <a:solidFill>
                          <a:srgbClr val="2605E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71825">
                <a:tc vMerge="1"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Зона экономической диспропорции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2605E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Заготовка </a:t>
                      </a:r>
                      <a:endParaRPr lang="ru-RU" sz="1600" b="1" dirty="0">
                        <a:solidFill>
                          <a:srgbClr val="2605E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2605E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Хранение </a:t>
                      </a:r>
                      <a:endParaRPr lang="ru-RU" sz="1600" b="1" dirty="0">
                        <a:solidFill>
                          <a:srgbClr val="2605E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2605E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Переработка </a:t>
                      </a:r>
                      <a:endParaRPr lang="ru-RU" sz="1600" b="1" dirty="0">
                        <a:solidFill>
                          <a:srgbClr val="2605E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2605E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Торговля </a:t>
                      </a:r>
                      <a:endParaRPr lang="ru-RU" sz="1600" b="1" dirty="0">
                        <a:solidFill>
                          <a:srgbClr val="2605E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8534"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57068">
                <a:tc gridSpan="6"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Денежная                                       выручка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flipH="1">
            <a:off x="2411760" y="2204864"/>
            <a:ext cx="432048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195736" y="2204864"/>
            <a:ext cx="432048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1979712" y="2204864"/>
            <a:ext cx="432048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763688" y="2204864"/>
            <a:ext cx="432048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1619672" y="2132856"/>
            <a:ext cx="36004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2627784" y="2204864"/>
            <a:ext cx="432048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2915816" y="2348880"/>
            <a:ext cx="288032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2123728" y="3861048"/>
            <a:ext cx="57606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2411760" y="3861048"/>
            <a:ext cx="57606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2699792" y="3933056"/>
            <a:ext cx="50405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V="1">
            <a:off x="1619672" y="3861048"/>
            <a:ext cx="288032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1619672" y="3861048"/>
            <a:ext cx="50405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V="1">
            <a:off x="1835696" y="3861048"/>
            <a:ext cx="57606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>
            <a:off x="107504" y="2780928"/>
            <a:ext cx="3096344" cy="0"/>
          </a:xfrm>
          <a:prstGeom prst="straightConnector1">
            <a:avLst/>
          </a:prstGeom>
          <a:ln w="28575">
            <a:solidFill>
              <a:srgbClr val="2605E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>
            <a:off x="3203848" y="2780928"/>
            <a:ext cx="5760640" cy="0"/>
          </a:xfrm>
          <a:prstGeom prst="straightConnector1">
            <a:avLst/>
          </a:prstGeom>
          <a:ln w="28575">
            <a:solidFill>
              <a:srgbClr val="2605E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>
            <a:off x="107504" y="4581128"/>
            <a:ext cx="1512168" cy="0"/>
          </a:xfrm>
          <a:prstGeom prst="straightConnector1">
            <a:avLst/>
          </a:prstGeom>
          <a:ln w="28575">
            <a:solidFill>
              <a:srgbClr val="2605E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>
            <a:off x="1619672" y="4581128"/>
            <a:ext cx="7416824" cy="0"/>
          </a:xfrm>
          <a:prstGeom prst="straightConnector1">
            <a:avLst/>
          </a:prstGeom>
          <a:ln w="28575">
            <a:solidFill>
              <a:srgbClr val="2605E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" name="Рисунок 131" descr="Academia-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9576" cy="105273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46" name="Oval 20"/>
          <p:cNvSpPr>
            <a:spLocks noChangeArrowheads="1"/>
          </p:cNvSpPr>
          <p:nvPr/>
        </p:nvSpPr>
        <p:spPr bwMode="auto">
          <a:xfrm>
            <a:off x="8532440" y="620688"/>
            <a:ext cx="463996" cy="406375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charset="0"/>
              </a:rPr>
              <a:t>5</a:t>
            </a:r>
            <a:endParaRPr lang="ru-RU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848872" cy="1052736"/>
          </a:xfrm>
          <a:ln w="127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</a:rPr>
              <a:t>Исчисление коэффициента</a:t>
            </a:r>
            <a:br>
              <a:rPr lang="ru-RU" sz="2400" b="1" i="1" dirty="0" smtClean="0">
                <a:latin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</a:rPr>
              <a:t>экономической диспропорции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  <a:blipFill>
            <a:blip r:embed="rId2" cstate="print"/>
            <a:tile tx="0" ty="0" sx="100000" sy="100000" flip="none" algn="tl"/>
          </a:blipFill>
          <a:ln w="127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en-US" sz="1800" b="1" dirty="0" smtClean="0">
                <a:latin typeface="Times New Roman" pitchFamily="18" charset="0"/>
              </a:rPr>
              <a:t>   </a:t>
            </a:r>
          </a:p>
          <a:p>
            <a:pPr>
              <a:spcBef>
                <a:spcPts val="0"/>
              </a:spcBef>
              <a:buNone/>
              <a:defRPr/>
            </a:pPr>
            <a:endParaRPr lang="en-US" sz="1800" b="1" dirty="0" smtClean="0">
              <a:latin typeface="Times New Roman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endParaRPr lang="en-US" sz="1800" b="1" dirty="0" smtClean="0">
              <a:latin typeface="Times New Roman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endParaRPr lang="en-US" sz="1800" b="1" dirty="0" smtClean="0">
              <a:latin typeface="Times New Roman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endParaRPr lang="en-US" sz="1800" b="1" dirty="0" smtClean="0">
              <a:latin typeface="Times New Roman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endParaRPr lang="en-US" sz="1800" b="1" dirty="0" smtClean="0">
              <a:latin typeface="Times New Roman" pitchFamily="18" charset="0"/>
            </a:endParaRPr>
          </a:p>
          <a:p>
            <a:pPr algn="ctr">
              <a:spcBef>
                <a:spcPts val="0"/>
              </a:spcBef>
              <a:buNone/>
              <a:defRPr/>
            </a:pPr>
            <a:r>
              <a:rPr lang="en-US" sz="1800" b="1" dirty="0" smtClean="0">
                <a:latin typeface="Times New Roman" pitchFamily="18" charset="0"/>
              </a:rPr>
              <a:t>      </a:t>
            </a:r>
            <a:r>
              <a:rPr lang="ru-RU" sz="1800" b="1" dirty="0" smtClean="0">
                <a:latin typeface="Times New Roman" pitchFamily="18" charset="0"/>
              </a:rPr>
              <a:t>Денежная выручка</a:t>
            </a:r>
            <a:r>
              <a:rPr lang="en-US" sz="1800" b="1" dirty="0" smtClean="0">
                <a:latin typeface="Times New Roman" pitchFamily="18" charset="0"/>
              </a:rPr>
              <a:t> + </a:t>
            </a:r>
            <a:r>
              <a:rPr lang="ru-RU" sz="1800" b="1" dirty="0" smtClean="0">
                <a:latin typeface="Times New Roman" pitchFamily="18" charset="0"/>
              </a:rPr>
              <a:t>господдержка       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ru-RU" sz="1800" b="1" dirty="0" smtClean="0">
                <a:latin typeface="Times New Roman" pitchFamily="18" charset="0"/>
              </a:rPr>
              <a:t>К=       </a:t>
            </a:r>
            <a:r>
              <a:rPr lang="en-US" sz="1800" b="1" dirty="0" smtClean="0">
                <a:latin typeface="Times New Roman" pitchFamily="18" charset="0"/>
              </a:rPr>
              <a:t>____________________________________ </a:t>
            </a:r>
            <a:r>
              <a:rPr lang="ru-RU" sz="1800" b="1" dirty="0" smtClean="0">
                <a:latin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</a:rPr>
              <a:t>   </a:t>
            </a:r>
            <a:r>
              <a:rPr lang="ru-RU" sz="1800" b="1" dirty="0" smtClean="0">
                <a:latin typeface="Times New Roman" pitchFamily="18" charset="0"/>
              </a:rPr>
              <a:t>- 1</a:t>
            </a:r>
          </a:p>
          <a:p>
            <a:pPr algn="ctr">
              <a:buNone/>
              <a:defRPr/>
            </a:pPr>
            <a:r>
              <a:rPr lang="ru-RU" sz="1800" b="1" dirty="0" smtClean="0">
                <a:latin typeface="Times New Roman" pitchFamily="18" charset="0"/>
              </a:rPr>
              <a:t>     </a:t>
            </a:r>
            <a:r>
              <a:rPr lang="en-US" sz="1800" b="1" dirty="0" smtClean="0">
                <a:latin typeface="Times New Roman" pitchFamily="18" charset="0"/>
              </a:rPr>
              <a:t>   </a:t>
            </a:r>
            <a:r>
              <a:rPr lang="ru-RU" sz="1800" b="1" dirty="0" smtClean="0">
                <a:latin typeface="Times New Roman" pitchFamily="18" charset="0"/>
              </a:rPr>
              <a:t>затраты  + минимальная прибыль</a:t>
            </a:r>
            <a:endParaRPr lang="ru-RU" sz="1800" dirty="0"/>
          </a:p>
        </p:txBody>
      </p:sp>
      <p:pic>
        <p:nvPicPr>
          <p:cNvPr id="5" name="Рисунок 4" descr="Academia-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9576" cy="105273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Oval 20"/>
          <p:cNvSpPr>
            <a:spLocks noChangeArrowheads="1"/>
          </p:cNvSpPr>
          <p:nvPr/>
        </p:nvSpPr>
        <p:spPr bwMode="auto">
          <a:xfrm>
            <a:off x="8532440" y="620688"/>
            <a:ext cx="463996" cy="406375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charset="0"/>
              </a:rPr>
              <a:t>6</a:t>
            </a:r>
            <a:endParaRPr lang="ru-RU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848872" cy="1052736"/>
          </a:xfrm>
          <a:ln w="127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Исчисление экономически обоснованной цены с учётом импортной составляющей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  <a:blipFill>
            <a:blip r:embed="rId2" cstate="print"/>
            <a:tile tx="0" ty="0" sx="100000" sy="100000" flip="none" algn="tl"/>
          </a:blipFill>
          <a:ln w="127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</a:p>
          <a:p>
            <a:pPr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+ 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×   К)   ×   УР   ×   Н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Ц   =   -------------------------------------------------------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О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0"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где</a:t>
            </a:r>
          </a:p>
          <a:p>
            <a:pPr marL="180975" indent="0"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Ц – цена товара, руб.; </a:t>
            </a:r>
          </a:p>
          <a:p>
            <a:pPr marL="180975" indent="0"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– затраты, связанные с потреблением отечественных ресурсов, руб.;</a:t>
            </a:r>
          </a:p>
          <a:p>
            <a:pPr marL="180975" indent="0"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– затраты на импортные комплектующие, доллары или евро;</a:t>
            </a:r>
          </a:p>
          <a:p>
            <a:pPr marL="180975" indent="0"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К – курс иностранной валюты, по которой приобретаются импортные компоненты, руб.;</a:t>
            </a:r>
          </a:p>
          <a:p>
            <a:pPr marL="180975" indent="0"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УР – уровень рентабельности предприятия, %;</a:t>
            </a:r>
          </a:p>
          <a:p>
            <a:pPr marL="180975" indent="0"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Н   – наценка посредников и торговых организаций, %;</a:t>
            </a:r>
          </a:p>
          <a:p>
            <a:pPr marL="180975" indent="0"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О  – объём реализуемой продукции, кг или т.</a:t>
            </a:r>
            <a:endParaRPr lang="ru-RU" sz="1600" dirty="0"/>
          </a:p>
        </p:txBody>
      </p:sp>
      <p:pic>
        <p:nvPicPr>
          <p:cNvPr id="5" name="Рисунок 4" descr="Academia-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9576" cy="105273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Oval 20"/>
          <p:cNvSpPr>
            <a:spLocks noChangeArrowheads="1"/>
          </p:cNvSpPr>
          <p:nvPr/>
        </p:nvSpPr>
        <p:spPr bwMode="auto">
          <a:xfrm>
            <a:off x="8532440" y="620688"/>
            <a:ext cx="463996" cy="406375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charset="0"/>
              </a:rPr>
              <a:t>7</a:t>
            </a:r>
            <a:endParaRPr lang="ru-RU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848872" cy="1052736"/>
          </a:xfrm>
          <a:ln w="127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Расчёт экономически обоснованной цены реализации премиксов на заводе «Витамек» Тверской области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  <a:blipFill>
            <a:blip r:embed="rId2" cstate="print"/>
            <a:tile tx="0" ty="0" sx="100000" sy="100000" flip="none" algn="tl"/>
          </a:blipFill>
          <a:ln w="127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361950" algn="just">
              <a:lnSpc>
                <a:spcPct val="150000"/>
              </a:lnSpc>
              <a:buNone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lnSpc>
                <a:spcPct val="150000"/>
              </a:lnSpc>
              <a:buNone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lnSpc>
                <a:spcPct val="1500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Затраты завода, связанные с потреблением российских ресурсов, составили в мае 2015г. 37 154 927 рублей, импортных – 977 761 евро. Средний курс иностранной валюты в мае 2015 года -  57 рублей за 1 евро. Уровень рентабельности предприятия 20%, наценка посредников – 10%. Объём продажи премиксов  – 1 611 070 кг.  Исходя из этих данных, средняя цена 1 кг премикса должна составить </a:t>
            </a:r>
          </a:p>
          <a:p>
            <a:pPr algn="just">
              <a:lnSpc>
                <a:spcPct val="150000"/>
              </a:lnSpc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(37 154 927 + 977 761 × 57)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Ц =     ______________________________________     × 1,2  ×  1,1  =  76,11 руб.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1 611 070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5" name="Рисунок 4" descr="Academia-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9576" cy="105273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Oval 20"/>
          <p:cNvSpPr>
            <a:spLocks noChangeArrowheads="1"/>
          </p:cNvSpPr>
          <p:nvPr/>
        </p:nvSpPr>
        <p:spPr bwMode="auto">
          <a:xfrm>
            <a:off x="8532440" y="620688"/>
            <a:ext cx="463996" cy="406375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charset="0"/>
              </a:rPr>
              <a:t>8</a:t>
            </a:r>
            <a:endParaRPr lang="ru-RU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848872" cy="1052736"/>
          </a:xfrm>
          <a:ln w="1270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Фактические и расчетные цены и наценка посредников на некоторые продовольственные товары в РФ,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мае 2014 г. и в мае 2015 г.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950" y="1196753"/>
          <a:ext cx="8928545" cy="5544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079"/>
                <a:gridCol w="1016308"/>
                <a:gridCol w="362968"/>
                <a:gridCol w="653341"/>
                <a:gridCol w="580748"/>
                <a:gridCol w="580748"/>
                <a:gridCol w="854335"/>
                <a:gridCol w="692361"/>
                <a:gridCol w="558514"/>
                <a:gridCol w="653341"/>
                <a:gridCol w="725934"/>
                <a:gridCol w="725934"/>
                <a:gridCol w="725934"/>
              </a:tblGrid>
              <a:tr h="751566">
                <a:tc row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Продукт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ru-RU" sz="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Импортная составляющая,</a:t>
                      </a:r>
                    </a:p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ru-RU" sz="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в себестоимости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ru-RU" sz="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Фактическая отпускная цена производителей,</a:t>
                      </a:r>
                    </a:p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ru-RU" sz="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руб./т, тыс. шт.</a:t>
                      </a:r>
                    </a:p>
                    <a:p>
                      <a:pPr>
                        <a:lnSpc>
                          <a:spcPts val="600"/>
                        </a:lnSpc>
                      </a:pPr>
                      <a:endParaRPr lang="ru-RU" sz="8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ru-RU" sz="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,</a:t>
                      </a:r>
                    </a:p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ru-RU" sz="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2015/2014  гг.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ru-RU" sz="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Расчетная отпускная цена на май 2015 г.</a:t>
                      </a:r>
                    </a:p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ru-RU" sz="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 учетом курса валюты и уровня инфляции),</a:t>
                      </a:r>
                    </a:p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ru-RU" sz="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руб./т, тыс. шт.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ru-RU" sz="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Отклонение отпускной цены производителей от расчетной цены, %</a:t>
                      </a:r>
                    </a:p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ru-RU" sz="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(на май 2015 г.)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ru-RU" sz="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Потребительская цена,</a:t>
                      </a:r>
                    </a:p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ru-RU" sz="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руб./кг, л, </a:t>
                      </a:r>
                      <a:r>
                        <a:rPr lang="ru-RU" sz="8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дес</a:t>
                      </a:r>
                      <a:r>
                        <a:rPr lang="ru-RU" sz="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ru-RU" sz="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%,</a:t>
                      </a:r>
                    </a:p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ru-RU" sz="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2015/2014 гг.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ru-RU" sz="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Наценка посредников</a:t>
                      </a:r>
                    </a:p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ru-RU" sz="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 фактической отпускной цене производителей,</a:t>
                      </a:r>
                    </a:p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ru-RU" sz="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010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2014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2014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2014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06">
                <a:tc rowSpan="3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Картофель, морковь, капуста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Семена, удобрения, техника, запчасти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en-US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14 828</a:t>
                      </a:r>
                      <a:r>
                        <a:rPr lang="ru-RU" sz="8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**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18 742</a:t>
                      </a:r>
                      <a:r>
                        <a:rPr lang="ru-RU" sz="8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**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+26,4</a:t>
                      </a:r>
                      <a:r>
                        <a:rPr lang="ru-RU" sz="800" baseline="30000" dirty="0">
                          <a:latin typeface="Times New Roman"/>
                          <a:ea typeface="Calibri"/>
                          <a:cs typeface="Times New Roman"/>
                        </a:rPr>
                        <a:t>**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19 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276</a:t>
                      </a:r>
                      <a:r>
                        <a:rPr lang="ru-RU" sz="800" baseline="30000" dirty="0" smtClean="0">
                          <a:latin typeface="Times New Roman"/>
                          <a:ea typeface="Calibri"/>
                          <a:cs typeface="Times New Roman"/>
                        </a:rPr>
                        <a:t>**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-2,8</a:t>
                      </a:r>
                      <a:r>
                        <a:rPr lang="ru-RU" sz="800" baseline="30000" dirty="0">
                          <a:latin typeface="Times New Roman"/>
                          <a:ea typeface="Calibri"/>
                          <a:cs typeface="Times New Roman"/>
                        </a:rPr>
                        <a:t>**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21,8</a:t>
                      </a:r>
                      <a:r>
                        <a:rPr lang="ru-RU" sz="800" baseline="30000" dirty="0">
                          <a:latin typeface="Times New Roman"/>
                          <a:ea typeface="Calibri"/>
                          <a:cs typeface="Times New Roman"/>
                        </a:rPr>
                        <a:t>**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31,5</a:t>
                      </a:r>
                      <a:r>
                        <a:rPr lang="ru-RU" sz="800" baseline="30000" dirty="0">
                          <a:latin typeface="Times New Roman"/>
                          <a:ea typeface="Calibri"/>
                          <a:cs typeface="Times New Roman"/>
                        </a:rPr>
                        <a:t>**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+44,5</a:t>
                      </a:r>
                      <a:r>
                        <a:rPr lang="ru-RU" sz="800" baseline="30000" dirty="0">
                          <a:latin typeface="Times New Roman"/>
                          <a:ea typeface="Calibri"/>
                          <a:cs typeface="Times New Roman"/>
                        </a:rPr>
                        <a:t>**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+47,0</a:t>
                      </a:r>
                      <a:r>
                        <a:rPr lang="ru-RU" sz="800" baseline="30000" dirty="0">
                          <a:latin typeface="Times New Roman"/>
                          <a:ea typeface="Calibri"/>
                          <a:cs typeface="Times New Roman"/>
                        </a:rPr>
                        <a:t>**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+68,4</a:t>
                      </a:r>
                      <a:r>
                        <a:rPr lang="ru-RU" sz="800" baseline="30000" dirty="0">
                          <a:latin typeface="Times New Roman"/>
                          <a:ea typeface="Calibri"/>
                          <a:cs typeface="Times New Roman"/>
                        </a:rPr>
                        <a:t>**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06">
                <a:tc vMerge="1"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15 074</a:t>
                      </a:r>
                      <a:r>
                        <a:rPr lang="ru-RU" sz="8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***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20 952</a:t>
                      </a:r>
                      <a:r>
                        <a:rPr lang="ru-RU" sz="8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***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+38,9</a:t>
                      </a:r>
                      <a:r>
                        <a:rPr lang="ru-RU" sz="8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***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19 596</a:t>
                      </a:r>
                      <a:r>
                        <a:rPr lang="ru-RU" sz="8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***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+6,9</a:t>
                      </a:r>
                      <a:r>
                        <a:rPr lang="ru-RU" sz="8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***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25,4</a:t>
                      </a:r>
                      <a:r>
                        <a:rPr lang="ru-RU" sz="8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***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43,3</a:t>
                      </a:r>
                      <a:r>
                        <a:rPr lang="ru-RU" sz="8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***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+70,5</a:t>
                      </a:r>
                      <a:r>
                        <a:rPr lang="ru-RU" sz="8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***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+69,3</a:t>
                      </a:r>
                      <a:r>
                        <a:rPr lang="ru-RU" sz="8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***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+107</a:t>
                      </a:r>
                      <a:r>
                        <a:rPr lang="ru-RU" sz="8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***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06">
                <a:tc vMerge="1"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11 131</a:t>
                      </a:r>
                      <a:r>
                        <a:rPr lang="ru-RU" sz="8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****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22 918</a:t>
                      </a:r>
                      <a:r>
                        <a:rPr lang="ru-RU" sz="8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****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+106</a:t>
                      </a:r>
                      <a:r>
                        <a:rPr lang="ru-RU" sz="8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****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14 470</a:t>
                      </a:r>
                      <a:r>
                        <a:rPr lang="ru-RU" sz="800" baseline="30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****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+58,4</a:t>
                      </a:r>
                      <a:r>
                        <a:rPr lang="ru-RU" sz="800" baseline="30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****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16,8</a:t>
                      </a:r>
                      <a:r>
                        <a:rPr lang="ru-RU" sz="8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****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41,7</a:t>
                      </a:r>
                      <a:r>
                        <a:rPr lang="ru-RU" sz="8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****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+148</a:t>
                      </a:r>
                      <a:r>
                        <a:rPr lang="ru-RU" sz="8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****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+51,4</a:t>
                      </a:r>
                      <a:r>
                        <a:rPr lang="ru-RU" sz="8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****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+82,1</a:t>
                      </a:r>
                      <a:r>
                        <a:rPr lang="ru-RU" sz="8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****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119"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Свинина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Генетический материал, концентраты, ветпрепараты, импортное оборудование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156 725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192 336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+22,7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191 755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+29,7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+50,4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+58,3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245">
                <a:tc>
                  <a:txBody>
                    <a:bodyPr/>
                    <a:lstStyle/>
                    <a:p>
                      <a:pPr indent="4445"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Молоко</a:t>
                      </a:r>
                    </a:p>
                    <a:p>
                      <a:pPr indent="4445"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(3,2% жирности)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45"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Премиксы, соевый шрот, концентраты, генетический материал, ветпрепараты, запчасти, моющие средства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33 399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40 101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39 952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+26,5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+23,8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+28,4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339">
                <a:tc>
                  <a:txBody>
                    <a:bodyPr/>
                    <a:lstStyle/>
                    <a:p>
                      <a:pPr indent="4445"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Куриная тушка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45"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Соевый шрот, ветпрепараты, кормовые добавки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86 777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111 012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+27,9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104 644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112,9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+29,3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+28,9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+31,5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083">
                <a:tc>
                  <a:txBody>
                    <a:bodyPr/>
                    <a:lstStyle/>
                    <a:p>
                      <a:pPr indent="4445"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Яйцо куриное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45"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Кормовые добавки, ветпрепараты, витамины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3 912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4 722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5 035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-6,2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+14,0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+26,9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+30,7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375">
                <a:tc>
                  <a:txBody>
                    <a:bodyPr/>
                    <a:lstStyle/>
                    <a:p>
                      <a:pPr indent="4445"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Сливочное масло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45"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Амортизация, упаковка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267 359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326 860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294 816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+10,9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363,8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+12,8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+11,3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854">
                <a:tc>
                  <a:txBody>
                    <a:bodyPr/>
                    <a:lstStyle/>
                    <a:p>
                      <a:pPr indent="4445"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Хлеб из пшеничной муки высшего сорта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45"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Упаковка (гранулы для производственной пленки, краска, этикетка)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36 997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45 651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42 521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+21,3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+17,4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+14,9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14">
                <a:tc>
                  <a:txBody>
                    <a:bodyPr/>
                    <a:lstStyle/>
                    <a:p>
                      <a:pPr indent="4445"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Круглый рис, фасованный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45"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Упаковка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26 076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38 580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+47,9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31 721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+53,7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+48,9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+62,4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Academia-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9576" cy="105273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7" name="Oval 20"/>
          <p:cNvSpPr>
            <a:spLocks noChangeArrowheads="1"/>
          </p:cNvSpPr>
          <p:nvPr/>
        </p:nvSpPr>
        <p:spPr bwMode="auto">
          <a:xfrm>
            <a:off x="8532440" y="620688"/>
            <a:ext cx="463996" cy="406375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latin typeface="Arial" charset="0"/>
              </a:rPr>
              <a:t>9</a:t>
            </a:r>
            <a:endParaRPr lang="ru-RU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1136</Words>
  <Application>Microsoft Office PowerPoint</Application>
  <PresentationFormat>Экран (4:3)</PresentationFormat>
  <Paragraphs>348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Основной экономический парадокс современного сельского хозяйства</vt:lpstr>
      <vt:lpstr>Некоторые причины рентабельной работы при отсутствии исходных  условий для воспроизводства</vt:lpstr>
      <vt:lpstr>Обмен сельского хозяйства с основными экономическими партнёрами</vt:lpstr>
      <vt:lpstr>Создание стоимости и распределение денег между участниками продуктовой цепи</vt:lpstr>
      <vt:lpstr>Исчисление коэффициента экономической диспропорции </vt:lpstr>
      <vt:lpstr>Исчисление экономически обоснованной цены с учётом импортной составляющей</vt:lpstr>
      <vt:lpstr>Расчёт экономически обоснованной цены реализации премиксов на заводе «Витамек» Тверской области</vt:lpstr>
      <vt:lpstr>Фактические и расчетные цены и наценка посредников на некоторые продовольственные товары в РФ, в мае 2014 г. и в мае 2015 г.</vt:lpstr>
      <vt:lpstr>Экономические циклы производства</vt:lpstr>
      <vt:lpstr>Развитие производства на основе заимствованных (1) и собственных (2) инноваций</vt:lpstr>
      <vt:lpstr>Экономические потери ( - ∆D) от использования импортных инноваций (на примере семян лука)</vt:lpstr>
      <vt:lpstr>Меры господдержки для ускоренного  обеспечения импортозамещения на агропродовольственном рынке</vt:lpstr>
      <vt:lpstr>Основные условия нормального функционирования российского АПК для обеспечения импортозамещения</vt:lpstr>
      <vt:lpstr>Актуальные экономические задачи:</vt:lpstr>
      <vt:lpstr>Российские ресурсы импортозамещения</vt:lpstr>
      <vt:lpstr>Оценка аграриями факторов, определяющих положение дел в сельском хозяйстве России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208</cp:revision>
  <dcterms:created xsi:type="dcterms:W3CDTF">2016-03-10T12:12:43Z</dcterms:created>
  <dcterms:modified xsi:type="dcterms:W3CDTF">2016-03-22T16:47:01Z</dcterms:modified>
</cp:coreProperties>
</file>