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292" r:id="rId3"/>
    <p:sldId id="281" r:id="rId4"/>
    <p:sldId id="284" r:id="rId5"/>
    <p:sldId id="285" r:id="rId6"/>
    <p:sldId id="286" r:id="rId7"/>
    <p:sldId id="293" r:id="rId8"/>
    <p:sldId id="288" r:id="rId9"/>
    <p:sldId id="291" r:id="rId10"/>
    <p:sldId id="287" r:id="rId11"/>
    <p:sldId id="289" r:id="rId12"/>
    <p:sldId id="290" r:id="rId13"/>
    <p:sldId id="276" r:id="rId14"/>
    <p:sldId id="294" r:id="rId15"/>
    <p:sldId id="280" r:id="rId16"/>
    <p:sldId id="28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117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35FD1-28DB-4D86-9EE2-D10DA2327E28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30A28-D819-410F-A641-C935AB498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48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30A28-D819-410F-A641-C935AB498B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25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30A28-D819-410F-A641-C935AB498B3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1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82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2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3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733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10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13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1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57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54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3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2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4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21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3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EEB3138-B940-49EE-A385-FFFCF235191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C284-5C27-400B-BCD4-0CB634AED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392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2" y="1120461"/>
            <a:ext cx="10312756" cy="46099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СОВЕТСКОЙ ИНДУСТРИАЛИЗАЦИИ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ОСНОВА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РЕИНДУСТРИАЛИЗАЦИИ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265350" y="5730419"/>
            <a:ext cx="10131426" cy="860400"/>
          </a:xfrm>
        </p:spPr>
        <p:txBody>
          <a:bodyPr/>
          <a:lstStyle/>
          <a:p>
            <a:pPr algn="r"/>
            <a:r>
              <a:rPr lang="ru-RU" sz="3200" dirty="0"/>
              <a:t>д</a:t>
            </a:r>
            <a:r>
              <a:rPr lang="ru-RU" sz="3200" dirty="0" smtClean="0"/>
              <a:t>.э.н. </a:t>
            </a:r>
            <a:r>
              <a:rPr lang="ru-RU" sz="3200" dirty="0" err="1" smtClean="0"/>
              <a:t>Кудайкулов</a:t>
            </a:r>
            <a:r>
              <a:rPr lang="ru-RU" sz="3200" dirty="0" smtClean="0"/>
              <a:t> М.К.</a:t>
            </a:r>
            <a:r>
              <a:rPr lang="en-US" sz="3200" dirty="0" smtClean="0"/>
              <a:t> 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2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00176" cy="1400530"/>
          </a:xfrm>
        </p:spPr>
        <p:txBody>
          <a:bodyPr/>
          <a:lstStyle/>
          <a:p>
            <a:r>
              <a:rPr lang="ru-RU" sz="3200" b="1" dirty="0" smtClean="0"/>
              <a:t>«Экономические санкции» – </a:t>
            </a:r>
            <a:br>
              <a:rPr lang="ru-RU" sz="3200" b="1" dirty="0" smtClean="0"/>
            </a:br>
            <a:r>
              <a:rPr lang="ru-RU" sz="3200" b="1" dirty="0" smtClean="0"/>
              <a:t>как развитая экономическая форма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Квинтэссенция (внутренняя суть):	</a:t>
            </a:r>
            <a:r>
              <a:rPr lang="ru-RU" sz="2400" b="1" dirty="0" smtClean="0"/>
              <a:t>создание </a:t>
            </a:r>
            <a:r>
              <a:rPr lang="ru-RU" sz="2400" b="1" dirty="0"/>
              <a:t>кризиса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Установление системы </a:t>
            </a:r>
            <a:r>
              <a:rPr lang="ru-RU" sz="2400" dirty="0" smtClean="0"/>
              <a:t>«помех» на:</a:t>
            </a:r>
          </a:p>
          <a:p>
            <a:r>
              <a:rPr lang="ru-RU" sz="2400" dirty="0" smtClean="0"/>
              <a:t>Свободное перемещение капитала</a:t>
            </a:r>
          </a:p>
          <a:p>
            <a:r>
              <a:rPr lang="ru-RU" sz="2400" dirty="0" smtClean="0"/>
              <a:t>Свободное перемещение трудовых ресурсов</a:t>
            </a:r>
          </a:p>
          <a:p>
            <a:r>
              <a:rPr lang="ru-RU" sz="2400" dirty="0" smtClean="0"/>
              <a:t>Свободный товарообмен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/>
              <a:t>Эффективность:</a:t>
            </a:r>
          </a:p>
          <a:p>
            <a:pPr marL="457200" indent="-457200">
              <a:buAutoNum type="arabicPeriod"/>
            </a:pPr>
            <a:r>
              <a:rPr lang="ru-RU" sz="2400" dirty="0"/>
              <a:t>Политические выгоды</a:t>
            </a:r>
          </a:p>
          <a:p>
            <a:pPr marL="457200" indent="-457200">
              <a:buAutoNum type="arabicPeriod"/>
            </a:pPr>
            <a:r>
              <a:rPr lang="ru-RU" sz="2400" dirty="0"/>
              <a:t>Экономические выгоды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735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20653" cy="1400530"/>
          </a:xfrm>
        </p:spPr>
        <p:txBody>
          <a:bodyPr/>
          <a:lstStyle/>
          <a:p>
            <a:r>
              <a:rPr lang="ru-RU" sz="3200" b="1" dirty="0" smtClean="0"/>
              <a:t>Точки «создания кризиса» в развитых странах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Выявление критического предела по обслуживанию госдолга США</a:t>
            </a:r>
          </a:p>
          <a:p>
            <a:r>
              <a:rPr lang="ru-RU" sz="2800" dirty="0" smtClean="0"/>
              <a:t>Фондовый рынок </a:t>
            </a:r>
            <a:r>
              <a:rPr lang="ru-RU" sz="2800" dirty="0" smtClean="0"/>
              <a:t>: система подталкивает к завышению </a:t>
            </a:r>
            <a:r>
              <a:rPr lang="ru-RU" sz="2800" dirty="0" smtClean="0"/>
              <a:t>фактических экономических </a:t>
            </a:r>
            <a:r>
              <a:rPr lang="ru-RU" sz="2800" dirty="0" smtClean="0"/>
              <a:t>результатов</a:t>
            </a:r>
          </a:p>
          <a:p>
            <a:r>
              <a:rPr lang="ru-RU" sz="2800" dirty="0" smtClean="0"/>
              <a:t>……….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899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854" y="901522"/>
            <a:ext cx="10303098" cy="5346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«Уязвимость </a:t>
            </a:r>
            <a:r>
              <a:rPr lang="ru-RU" sz="2800" dirty="0"/>
              <a:t>российской экономики в значительной мере состоит в том, что ее открытость и вовлеченность в мировое хозяйство намного превысила оптимальный уровень, предполагающий защиту национальных интересов и поддержание национальной экономической </a:t>
            </a:r>
            <a:r>
              <a:rPr lang="ru-RU" sz="2800" dirty="0" smtClean="0"/>
              <a:t>безопасности».</a:t>
            </a:r>
            <a:endParaRPr lang="ru-RU" sz="2800" dirty="0"/>
          </a:p>
          <a:p>
            <a:endParaRPr lang="ru-RU" sz="2800" dirty="0" smtClean="0"/>
          </a:p>
          <a:p>
            <a:r>
              <a:rPr lang="ru-RU" dirty="0" err="1" smtClean="0"/>
              <a:t>Пороховский</a:t>
            </a:r>
            <a:r>
              <a:rPr lang="en-US" dirty="0" smtClean="0"/>
              <a:t> </a:t>
            </a:r>
            <a:r>
              <a:rPr lang="ru-RU" dirty="0" smtClean="0"/>
              <a:t>А.А.</a:t>
            </a:r>
            <a:r>
              <a:rPr lang="en-US" dirty="0" smtClean="0"/>
              <a:t> </a:t>
            </a:r>
            <a:r>
              <a:rPr lang="ru-RU" dirty="0" smtClean="0"/>
              <a:t>Тезисы</a:t>
            </a:r>
            <a:r>
              <a:rPr lang="en-US" dirty="0" smtClean="0"/>
              <a:t> </a:t>
            </a:r>
            <a:r>
              <a:rPr lang="ru-RU" dirty="0" smtClean="0"/>
              <a:t>к докладу «Злоупотребление частными интересами». Раздел 2. С.2.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09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endParaRPr lang="ru-RU" sz="3200" b="1" dirty="0"/>
          </a:p>
          <a:p>
            <a:pPr marL="0" indent="0" algn="ctr">
              <a:buNone/>
            </a:pPr>
            <a:r>
              <a:rPr lang="ru-RU" sz="3200" b="1" dirty="0" smtClean="0"/>
              <a:t>Спасибо </a:t>
            </a:r>
            <a:r>
              <a:rPr lang="ru-RU" sz="3200" b="1" dirty="0"/>
              <a:t>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8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98655" cy="1400530"/>
          </a:xfrm>
        </p:spPr>
        <p:txBody>
          <a:bodyPr/>
          <a:lstStyle/>
          <a:p>
            <a:r>
              <a:rPr lang="ru-RU" sz="2800" dirty="0"/>
              <a:t>А.</a:t>
            </a:r>
            <a:r>
              <a:rPr lang="en-US" sz="2800" dirty="0"/>
              <a:t> </a:t>
            </a:r>
            <a:r>
              <a:rPr lang="ru-RU" sz="2800" dirty="0"/>
              <a:t>Г.</a:t>
            </a:r>
            <a:r>
              <a:rPr lang="en-US" sz="2800" dirty="0"/>
              <a:t> </a:t>
            </a:r>
            <a:r>
              <a:rPr lang="ru-RU" sz="2800" dirty="0"/>
              <a:t>Куликов, Е.</a:t>
            </a:r>
            <a:r>
              <a:rPr lang="en-US" sz="2800" dirty="0"/>
              <a:t> </a:t>
            </a:r>
            <a:r>
              <a:rPr lang="ru-RU" sz="2800" dirty="0"/>
              <a:t>Г.</a:t>
            </a:r>
            <a:r>
              <a:rPr lang="en-US" sz="2800" dirty="0"/>
              <a:t> </a:t>
            </a:r>
            <a:r>
              <a:rPr lang="ru-RU" sz="2800" dirty="0"/>
              <a:t>Куликова. Россия и Китай: пути модернизации // Деньги и кредит. 2011. № 5. С. 33-34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949887"/>
            <a:ext cx="10931996" cy="4195481"/>
          </a:xfrm>
        </p:spPr>
        <p:txBody>
          <a:bodyPr>
            <a:normAutofit/>
          </a:bodyPr>
          <a:lstStyle/>
          <a:p>
            <a:r>
              <a:rPr lang="ru-RU" dirty="0" smtClean="0"/>
              <a:t>Банковская </a:t>
            </a:r>
            <a:r>
              <a:rPr lang="ru-RU" dirty="0"/>
              <a:t>система КНР является координатором государственной инвестиционной политики и механизмом реализации целей экономического развития. В России банковский сектор «оторван» от промышленной политики и социально- экономических приоритетов государства. </a:t>
            </a:r>
          </a:p>
          <a:p>
            <a:r>
              <a:rPr lang="ru-RU" dirty="0" smtClean="0"/>
              <a:t>В меморандуме </a:t>
            </a:r>
            <a:r>
              <a:rPr lang="ru-RU" dirty="0"/>
              <a:t>между Российской Федерацией и ЕС – для продвижения России в ВТО – допустимая доля иностранного капитала была значительно повышена. В Китае, несмотря на его более чем десятилетнее членство в ВТО, эта доля составляет 2%. </a:t>
            </a:r>
          </a:p>
          <a:p>
            <a:r>
              <a:rPr lang="ru-RU" dirty="0" smtClean="0"/>
              <a:t> В </a:t>
            </a:r>
            <a:r>
              <a:rPr lang="ru-RU" dirty="0"/>
              <a:t>2009 – 2010 гг. Китай обогнал Мировой банк по предоставлению кредитов для правительств и госкомпаний других развивающихся стран на сумму не менее 110 млрд дол.,  а подразделения Мирового банка, отвечающие за аналогичные кредиты, с середины 2008-го до середины 2010 г. выделили 100,3 млрд дол.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442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18726" cy="1400530"/>
          </a:xfrm>
        </p:spPr>
        <p:txBody>
          <a:bodyPr/>
          <a:lstStyle/>
          <a:p>
            <a:r>
              <a:rPr lang="ru-RU" sz="2800" dirty="0" smtClean="0"/>
              <a:t>ЛИ  </a:t>
            </a:r>
            <a:r>
              <a:rPr lang="ru-RU" sz="2800" dirty="0" smtClean="0"/>
              <a:t>КУАН Ю</a:t>
            </a:r>
            <a:br>
              <a:rPr lang="ru-RU" sz="2800" dirty="0" smtClean="0"/>
            </a:br>
            <a:r>
              <a:rPr lang="ru-RU" sz="2800" dirty="0" smtClean="0"/>
              <a:t>«ИЗ ТРЕТЬЕГО МИРА – В ПЕРВЫЙ: ИСТОРИЯ СИНГАПУРА 1965-2000»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2463" y="2321169"/>
            <a:ext cx="8946541" cy="3237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американская администрация публично не признала своей неудачи и не проанализировала ее причин, то эту ошибку она совершила не в последний раз.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405. Издательство «Манн, Иванов и Фербер»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330776"/>
              </p:ext>
            </p:extLst>
          </p:nvPr>
        </p:nvGraphicFramePr>
        <p:xfrm>
          <a:off x="489396" y="133351"/>
          <a:ext cx="11307651" cy="697528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68881"/>
                <a:gridCol w="1928171"/>
                <a:gridCol w="2231393"/>
                <a:gridCol w="2252182"/>
                <a:gridCol w="2427024"/>
              </a:tblGrid>
              <a:tr h="356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Первичная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Вторичная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Неадекватная возвратная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Адекватная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возвратная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</a:tr>
              <a:tr h="843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Собственность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Общественная собственность </a:t>
                      </a:r>
                      <a:r>
                        <a:rPr lang="ru-RU" sz="1400" dirty="0" smtClean="0">
                          <a:effectLst/>
                        </a:rPr>
                        <a:t>на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средства </a:t>
                      </a:r>
                      <a:r>
                        <a:rPr lang="ru-RU" sz="1400" dirty="0">
                          <a:effectLst/>
                        </a:rPr>
                        <a:t>производства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Различные формы  собственности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Индивидуальная частная собственность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 Различные формы  собственности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</a:tr>
              <a:tr h="843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Обобществление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Абсолютное обобществление отраслей экономики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Предельный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характер обобществления производства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Начало процессов обобществления производства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Предельный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 обобществления производства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</a:tr>
              <a:tr h="843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Ценообразование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Плановое ценообразование (ПЦ)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Большой бизнес (ББ) – ПЦ;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малый и </a:t>
                      </a:r>
                      <a:r>
                        <a:rPr lang="ru-RU" sz="1400" dirty="0" err="1">
                          <a:effectLst/>
                        </a:rPr>
                        <a:t>средн</a:t>
                      </a:r>
                      <a:r>
                        <a:rPr lang="ru-RU" sz="1400" dirty="0">
                          <a:effectLst/>
                        </a:rPr>
                        <a:t>. бизнес (МСБ) – СЦ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Свободное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ценообразование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(СЦ)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Большой бизнес (ББ) – ПЦ</a:t>
                      </a:r>
                      <a:r>
                        <a:rPr lang="ru-RU" sz="1400" dirty="0" smtClean="0">
                          <a:effectLst/>
                        </a:rPr>
                        <a:t>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малый </a:t>
                      </a:r>
                      <a:r>
                        <a:rPr lang="ru-RU" sz="1400" dirty="0">
                          <a:effectLst/>
                        </a:rPr>
                        <a:t>и </a:t>
                      </a:r>
                      <a:r>
                        <a:rPr lang="ru-RU" sz="1400" dirty="0" err="1">
                          <a:effectLst/>
                        </a:rPr>
                        <a:t>средн</a:t>
                      </a:r>
                      <a:r>
                        <a:rPr lang="ru-RU" sz="1400" dirty="0">
                          <a:effectLst/>
                        </a:rPr>
                        <a:t>. бизнес (МСБ) – СЦ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</a:tr>
              <a:tr h="964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Концентрация </a:t>
                      </a:r>
                      <a:r>
                        <a:rPr lang="ru-RU" sz="1400" dirty="0">
                          <a:effectLst/>
                        </a:rPr>
                        <a:t>рынков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Преобладают высококонцентрированные рынки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ББ – высокая концентрация;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МСБ – низкая концентрация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Политика демонополизации  – создание низкоконцентрированных  рынков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ББ – высокая концентрация;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МСБ – низкая концентрация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</a:tr>
              <a:tr h="10865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Конкурентная </a:t>
                      </a:r>
                      <a:r>
                        <a:rPr lang="ru-RU" sz="1400" dirty="0">
                          <a:effectLst/>
                        </a:rPr>
                        <a:t>среда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Отсутствие конкуренции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ББ – конкуренция олигополий;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МСБ - свободная конкуренция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Свободная конкуренция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ББ </a:t>
                      </a:r>
                      <a:r>
                        <a:rPr lang="ru-RU" sz="1400" dirty="0" smtClean="0">
                          <a:effectLst/>
                        </a:rPr>
                        <a:t>–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конкуренция </a:t>
                      </a:r>
                      <a:r>
                        <a:rPr lang="ru-RU" sz="1400" dirty="0">
                          <a:effectLst/>
                        </a:rPr>
                        <a:t>олигополий;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МСБ –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свободная </a:t>
                      </a:r>
                      <a:r>
                        <a:rPr lang="ru-RU" sz="1400" dirty="0">
                          <a:effectLst/>
                        </a:rPr>
                        <a:t>конкуренция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</a:tr>
              <a:tr h="10865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Бюджетные ограничения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Мягкие бюджетные ограничения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ББ – мягкие бюджетные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ограничения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МСБ - жесткие бюджетные ограничения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Жесткие </a:t>
                      </a:r>
                      <a:r>
                        <a:rPr lang="ru-RU" sz="1400" dirty="0">
                          <a:effectLst/>
                        </a:rPr>
                        <a:t>бюджетные ограничения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ББ - мягкие бюджетные ограничения;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МСБ - жесткие бюджетные ограничения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24" marR="424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1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Новый экономический курс</a:t>
            </a:r>
          </a:p>
          <a:p>
            <a:r>
              <a:rPr lang="ru-RU" sz="2800" dirty="0" smtClean="0"/>
              <a:t>2. проблемы</a:t>
            </a:r>
          </a:p>
          <a:p>
            <a:r>
              <a:rPr lang="ru-RU" sz="2800" dirty="0" smtClean="0"/>
              <a:t>3. решения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954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59735" cy="939984"/>
          </a:xfrm>
        </p:spPr>
        <p:txBody>
          <a:bodyPr/>
          <a:lstStyle/>
          <a:p>
            <a:pPr lvl="0" defTabSz="914400" eaLnBrk="0" fontAlgn="base" hangingPunct="0">
              <a:spcAft>
                <a:spcPct val="0"/>
              </a:spcAft>
              <a:tabLst>
                <a:tab pos="130175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И ВИДЫ ТРАНСФОРМАЦИИ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ПОСТСОЦИАЛИСТИЧЕСКИХ И СОЦИАЛИСТИЧЕСКИХ СТРАН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159398"/>
              </p:ext>
            </p:extLst>
          </p:nvPr>
        </p:nvGraphicFramePr>
        <p:xfrm>
          <a:off x="534571" y="1533371"/>
          <a:ext cx="11210960" cy="4402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91092"/>
                <a:gridCol w="1708279"/>
                <a:gridCol w="1708279"/>
                <a:gridCol w="2061800"/>
                <a:gridCol w="2061800"/>
                <a:gridCol w="1779710"/>
              </a:tblGrid>
              <a:tr h="29772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Период, гг.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Тип трансформации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плановая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рыночная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 трансформации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первичная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вторичная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неадекватная возвратная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адекватная возвратная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798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1918-1921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7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1922-1938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7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1991-2015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798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Китай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1949-1978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7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1979-2015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309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Восточные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земли ФРГ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1989-2015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0803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Латвия,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Литва,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Эстония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1991-2015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9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545639" cy="590471"/>
          </a:xfrm>
        </p:spPr>
        <p:txBody>
          <a:bodyPr/>
          <a:lstStyle/>
          <a:p>
            <a:r>
              <a:rPr lang="ru-RU" sz="3200" dirty="0" smtClean="0"/>
              <a:t>Развитые </a:t>
            </a:r>
            <a:r>
              <a:rPr lang="ru-RU" sz="3200" dirty="0"/>
              <a:t>экономические формы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219200"/>
            <a:ext cx="10879138" cy="5029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Социализма:</a:t>
            </a:r>
          </a:p>
          <a:p>
            <a:pPr marL="0" indent="0">
              <a:buNone/>
            </a:pPr>
            <a:r>
              <a:rPr lang="ru-RU" dirty="0" smtClean="0"/>
              <a:t>государственное </a:t>
            </a:r>
            <a:r>
              <a:rPr lang="ru-RU" dirty="0"/>
              <a:t>планирование экономики;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прямое государственного </a:t>
            </a:r>
            <a:r>
              <a:rPr lang="ru-RU" dirty="0"/>
              <a:t>регулирования экономики;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социальная </a:t>
            </a:r>
            <a:r>
              <a:rPr lang="ru-RU" dirty="0"/>
              <a:t>направленность экономики;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высокая </a:t>
            </a:r>
            <a:r>
              <a:rPr lang="ru-RU" dirty="0"/>
              <a:t>производственная концентрация отраслей </a:t>
            </a:r>
            <a:r>
              <a:rPr lang="ru-RU" dirty="0" smtClean="0"/>
              <a:t>экономики;</a:t>
            </a:r>
          </a:p>
          <a:p>
            <a:pPr marL="0" indent="0">
              <a:buNone/>
            </a:pPr>
            <a:r>
              <a:rPr lang="ru-RU" dirty="0"/>
              <a:t>э</a:t>
            </a:r>
            <a:r>
              <a:rPr lang="ru-RU" dirty="0" smtClean="0"/>
              <a:t>ффективные народнохозяйственные комплексы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Капитализма</a:t>
            </a:r>
          </a:p>
          <a:p>
            <a:pPr marL="0" indent="0">
              <a:buNone/>
            </a:pPr>
            <a:r>
              <a:rPr lang="ru-RU" dirty="0" smtClean="0"/>
              <a:t>свободное </a:t>
            </a:r>
            <a:r>
              <a:rPr lang="ru-RU" dirty="0"/>
              <a:t>движение капитала;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вободное движение трудовых ресурсов;</a:t>
            </a:r>
          </a:p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силение конкуренции и разнообразие ее форм; </a:t>
            </a:r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азвитая </a:t>
            </a:r>
            <a:r>
              <a:rPr lang="ru-RU" dirty="0"/>
              <a:t>финансовая система;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транснациональные </a:t>
            </a:r>
            <a:r>
              <a:rPr lang="ru-RU" dirty="0"/>
              <a:t>корпорации – инициаторы проведения и обладатели результатов научно-технического </a:t>
            </a:r>
            <a:r>
              <a:rPr lang="ru-RU" dirty="0" smtClean="0"/>
              <a:t>прогресса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154546"/>
            <a:ext cx="10970925" cy="1352282"/>
          </a:xfrm>
        </p:spPr>
        <p:txBody>
          <a:bodyPr/>
          <a:lstStyle/>
          <a:p>
            <a:r>
              <a:rPr lang="ru-RU" sz="3200" dirty="0" smtClean="0"/>
              <a:t>Переплетение экономических систем</a:t>
            </a:r>
            <a:r>
              <a:rPr lang="en-US" sz="3200" dirty="0" smtClean="0"/>
              <a:t> </a:t>
            </a:r>
            <a:r>
              <a:rPr lang="ru-RU" sz="3200" dirty="0" smtClean="0"/>
              <a:t>(рекрутирование </a:t>
            </a:r>
            <a:r>
              <a:rPr lang="ru-RU" sz="3200" dirty="0"/>
              <a:t>развитых экономических </a:t>
            </a:r>
            <a:r>
              <a:rPr lang="ru-RU" sz="3200" dirty="0" smtClean="0"/>
              <a:t>форм)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003" y="1635618"/>
            <a:ext cx="11410682" cy="49454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Капитализм: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процессы регулирования экономики и трудовых отношений; госрегулирование цен</a:t>
            </a:r>
          </a:p>
          <a:p>
            <a:r>
              <a:rPr lang="ru-RU" dirty="0" smtClean="0"/>
              <a:t>введение институтов пенсионного обеспечения и социального страхования </a:t>
            </a:r>
          </a:p>
          <a:p>
            <a:r>
              <a:rPr lang="ru-RU" dirty="0" smtClean="0"/>
              <a:t>ликвидация </a:t>
            </a:r>
            <a:r>
              <a:rPr lang="ru-RU" dirty="0" smtClean="0"/>
              <a:t>расовой сегрегации </a:t>
            </a:r>
          </a:p>
          <a:p>
            <a:r>
              <a:rPr lang="ru-RU" dirty="0"/>
              <a:t>г</a:t>
            </a:r>
            <a:r>
              <a:rPr lang="ru-RU" dirty="0" smtClean="0"/>
              <a:t>осударственная (общенародная) собственность (Норвегия - концепция </a:t>
            </a:r>
            <a:r>
              <a:rPr lang="ru-RU" dirty="0"/>
              <a:t>«Углеводороды — достояние нации</a:t>
            </a:r>
            <a:r>
              <a:rPr lang="ru-RU" dirty="0" smtClean="0"/>
              <a:t>»).</a:t>
            </a:r>
          </a:p>
          <a:p>
            <a:pPr marL="0" indent="0">
              <a:buNone/>
            </a:pPr>
            <a:r>
              <a:rPr lang="ru-RU" b="1" dirty="0"/>
              <a:t>Социализм советский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функционирование товарного производства</a:t>
            </a:r>
          </a:p>
          <a:p>
            <a:r>
              <a:rPr lang="ru-RU" dirty="0"/>
              <a:t>б</a:t>
            </a:r>
            <a:r>
              <a:rPr lang="ru-RU" dirty="0" smtClean="0"/>
              <a:t>анковско-кредитная </a:t>
            </a:r>
            <a:r>
              <a:rPr lang="ru-RU" dirty="0" smtClean="0"/>
              <a:t>система</a:t>
            </a:r>
          </a:p>
          <a:p>
            <a:pPr marL="0" indent="0">
              <a:buNone/>
            </a:pPr>
            <a:r>
              <a:rPr lang="ru-RU" b="1" dirty="0" smtClean="0"/>
              <a:t>Социализм </a:t>
            </a:r>
            <a:r>
              <a:rPr lang="ru-RU" b="1" dirty="0" smtClean="0"/>
              <a:t>китайский (социализм советский +):</a:t>
            </a:r>
            <a:endParaRPr lang="ru-RU" b="1" dirty="0" smtClean="0"/>
          </a:p>
          <a:p>
            <a:r>
              <a:rPr lang="ru-RU" dirty="0" smtClean="0"/>
              <a:t>фондовый рынок</a:t>
            </a:r>
          </a:p>
          <a:p>
            <a:r>
              <a:rPr lang="ru-RU" dirty="0" smtClean="0"/>
              <a:t>многообразие форм собственности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06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0" y="452718"/>
            <a:ext cx="11305483" cy="1400530"/>
          </a:xfrm>
        </p:spPr>
        <p:txBody>
          <a:bodyPr/>
          <a:lstStyle/>
          <a:p>
            <a:r>
              <a:rPr lang="ru-RU" sz="2800" dirty="0" err="1"/>
              <a:t>С.Глазьев</a:t>
            </a:r>
            <a:r>
              <a:rPr lang="ru-RU" sz="2800" dirty="0" smtClean="0"/>
              <a:t>. Снова к альтернативной системе мер </a:t>
            </a:r>
            <a:r>
              <a:rPr lang="ru-RU" sz="2800" dirty="0" err="1" smtClean="0"/>
              <a:t>гос.политики</a:t>
            </a:r>
            <a:r>
              <a:rPr lang="ru-RU" sz="2800" dirty="0" smtClean="0"/>
              <a:t> модернизации и развития отечественной экономики </a:t>
            </a:r>
            <a:r>
              <a:rPr lang="ru-RU" sz="2400" dirty="0" smtClean="0"/>
              <a:t>(предложения на 2013-2014 гг.) </a:t>
            </a:r>
            <a:r>
              <a:rPr lang="ru-RU" sz="2400" i="1" dirty="0" smtClean="0"/>
              <a:t>РЭЖ. 2013.№3. С.10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Вместе с тем необходимо подчеркнуть: стратегия опережающего развития может быть воплощена в освоении только передовых технологий, а в отстающих сферах реальной экономики должна реализовываться стратегия «динамического наверстывания», предполагающая широкое заимствование современных технологий за рубежом и их освоение с последующим совершенствованием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898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Экономический кризис как </a:t>
            </a:r>
            <a:br>
              <a:rPr lang="ru-RU" sz="3200" b="1" dirty="0" smtClean="0"/>
            </a:br>
            <a:r>
              <a:rPr lang="ru-RU" sz="3200" b="1" dirty="0" smtClean="0"/>
              <a:t>«окно получения высоких технологий»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640" y="2052918"/>
            <a:ext cx="11230378" cy="419548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/>
              <a:t>1929-1933 гг.    Великая депрессия			   			 		- СССР</a:t>
            </a:r>
          </a:p>
          <a:p>
            <a:endParaRPr lang="ru-RU" sz="2800" dirty="0"/>
          </a:p>
          <a:p>
            <a:r>
              <a:rPr lang="ru-RU" sz="2800" dirty="0" smtClean="0"/>
              <a:t>1973 г. 	    	     Нефтяной кризис		</a:t>
            </a:r>
            <a:r>
              <a:rPr lang="ru-RU" sz="2800" dirty="0"/>
              <a:t> </a:t>
            </a:r>
            <a:r>
              <a:rPr lang="ru-RU" sz="2800" dirty="0" smtClean="0"/>
              <a:t>        			- Южная Корея, 																  		Сингапур и др.              </a:t>
            </a:r>
          </a:p>
          <a:p>
            <a:endParaRPr lang="ru-RU" sz="2800" dirty="0" smtClean="0"/>
          </a:p>
          <a:p>
            <a:r>
              <a:rPr lang="ru-RU" sz="2800" dirty="0" smtClean="0"/>
              <a:t>2008-2009 гг.   Финансово-экономический кризис	- Китай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970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41844" cy="886685"/>
          </a:xfrm>
        </p:spPr>
        <p:txBody>
          <a:bodyPr/>
          <a:lstStyle/>
          <a:p>
            <a:r>
              <a:rPr lang="ru-RU" sz="3200" b="1" dirty="0" smtClean="0"/>
              <a:t>ТНК - развитая экономическая форма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8464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Транснациональные </a:t>
            </a:r>
            <a:r>
              <a:rPr lang="ru-RU" sz="2800" dirty="0"/>
              <a:t>корпорации – инициаторы проведения и обладатели результатов научно-технического прогресса </a:t>
            </a:r>
            <a:r>
              <a:rPr lang="ru-RU" sz="2800" dirty="0" smtClean="0"/>
              <a:t>– «охотнее» передают новые технологии в условиях кризиса.</a:t>
            </a:r>
          </a:p>
          <a:p>
            <a:pPr marL="0" indent="0">
              <a:buNone/>
            </a:pPr>
            <a:r>
              <a:rPr lang="ru-RU" sz="2800" dirty="0"/>
              <a:t>Транснациональные </a:t>
            </a:r>
            <a:r>
              <a:rPr lang="ru-RU" sz="2800" dirty="0" smtClean="0"/>
              <a:t>корпорации в условиях исключительно выгодного взаимодействия со странами – объектами экономических санкций могут инициировать снятие санкций 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258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8352"/>
          </a:xfrm>
        </p:spPr>
        <p:txBody>
          <a:bodyPr/>
          <a:lstStyle/>
          <a:p>
            <a:r>
              <a:rPr lang="ru-RU" sz="3200" b="1" dirty="0" smtClean="0"/>
              <a:t>Э</a:t>
            </a:r>
            <a:r>
              <a:rPr lang="ru-RU" sz="3200" b="1" dirty="0" smtClean="0"/>
              <a:t>кономические </a:t>
            </a:r>
            <a:r>
              <a:rPr lang="ru-RU" sz="3200" b="1" dirty="0" smtClean="0"/>
              <a:t>санкции США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81070"/>
            <a:ext cx="8946541" cy="4767329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Мексика</a:t>
            </a:r>
          </a:p>
          <a:p>
            <a:r>
              <a:rPr lang="ru-RU" sz="2400" dirty="0" smtClean="0"/>
              <a:t>Япония</a:t>
            </a:r>
          </a:p>
          <a:p>
            <a:r>
              <a:rPr lang="ru-RU" sz="2400" dirty="0" smtClean="0"/>
              <a:t>Куба</a:t>
            </a:r>
          </a:p>
          <a:p>
            <a:r>
              <a:rPr lang="ru-RU" sz="2400" dirty="0" smtClean="0"/>
              <a:t>Северная Корея</a:t>
            </a:r>
          </a:p>
          <a:p>
            <a:r>
              <a:rPr lang="ru-RU" sz="2400" dirty="0" smtClean="0"/>
              <a:t>Европейский Союз</a:t>
            </a:r>
          </a:p>
          <a:p>
            <a:r>
              <a:rPr lang="ru-RU" sz="2400" dirty="0" smtClean="0"/>
              <a:t>Китай</a:t>
            </a:r>
          </a:p>
          <a:p>
            <a:r>
              <a:rPr lang="ru-RU" sz="2400" dirty="0" smtClean="0"/>
              <a:t>Ирак</a:t>
            </a:r>
          </a:p>
          <a:p>
            <a:r>
              <a:rPr lang="ru-RU" sz="2400" dirty="0" smtClean="0"/>
              <a:t>Ливия</a:t>
            </a:r>
            <a:endParaRPr lang="ru-RU" sz="2400" dirty="0"/>
          </a:p>
          <a:p>
            <a:r>
              <a:rPr lang="ru-RU" sz="2400" dirty="0" smtClean="0"/>
              <a:t>Иран</a:t>
            </a:r>
            <a:endParaRPr lang="ru-RU" sz="2400" dirty="0"/>
          </a:p>
          <a:p>
            <a:r>
              <a:rPr lang="ru-RU" sz="2400" dirty="0" smtClean="0"/>
              <a:t>Россия</a:t>
            </a:r>
          </a:p>
          <a:p>
            <a:r>
              <a:rPr lang="ru-RU" sz="2400" dirty="0" smtClean="0"/>
              <a:t>и мн. др.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384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1576</TotalTime>
  <Words>726</Words>
  <Application>Microsoft Office PowerPoint</Application>
  <PresentationFormat>Широкоэкранный</PresentationFormat>
  <Paragraphs>193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Symbol</vt:lpstr>
      <vt:lpstr>Times New Roman</vt:lpstr>
      <vt:lpstr>Wingdings 3</vt:lpstr>
      <vt:lpstr>Ион</vt:lpstr>
      <vt:lpstr>АЛГОРИТМ СОВЕТСКОЙ ИНДУСТРИАЛИЗАЦИИ  КАК ОСНОВА  РЕИНДУСТРИАЛИЗАЦИИ РОССИИ  </vt:lpstr>
      <vt:lpstr>содержание</vt:lpstr>
      <vt:lpstr>ТИПЫ И ВИДЫ ТРАНСФОРМАЦИИ ПОСТСОЦИАЛИСТИЧЕСКИХ И СОЦИАЛИСТИЧЕСКИХ СТРАН  </vt:lpstr>
      <vt:lpstr>Развитые экономические формы </vt:lpstr>
      <vt:lpstr>Переплетение экономических систем (рекрутирование развитых экономических форм) </vt:lpstr>
      <vt:lpstr>С.Глазьев. Снова к альтернативной системе мер гос.политики модернизации и развития отечественной экономики (предложения на 2013-2014 гг.) РЭЖ. 2013.№3. С.10</vt:lpstr>
      <vt:lpstr>Экономический кризис как  «окно получения высоких технологий»</vt:lpstr>
      <vt:lpstr>ТНК - развитая экономическая форма </vt:lpstr>
      <vt:lpstr>Экономические санкции США  </vt:lpstr>
      <vt:lpstr>«Экономические санкции» –  как развитая экономическая форма </vt:lpstr>
      <vt:lpstr>Точки «создания кризиса» в развитых странах</vt:lpstr>
      <vt:lpstr>Презентация PowerPoint</vt:lpstr>
      <vt:lpstr>  </vt:lpstr>
      <vt:lpstr>А. Г. Куликов, Е. Г. Куликова. Россия и Китай: пути модернизации // Деньги и кредит. 2011. № 5. С. 33-34 </vt:lpstr>
      <vt:lpstr>ЛИ  КУАН Ю «ИЗ ТРЕТЬЕГО МИРА – В ПЕРВЫЙ: ИСТОРИЯ СИНГАПУРА 1965-2000»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Malta</dc:title>
  <dc:creator>Бекзат</dc:creator>
  <cp:lastModifiedBy>Admin</cp:lastModifiedBy>
  <cp:revision>128</cp:revision>
  <dcterms:created xsi:type="dcterms:W3CDTF">2014-10-06T07:19:12Z</dcterms:created>
  <dcterms:modified xsi:type="dcterms:W3CDTF">2015-03-26T11:07:48Z</dcterms:modified>
</cp:coreProperties>
</file>