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301" r:id="rId3"/>
    <p:sldId id="282" r:id="rId4"/>
    <p:sldId id="323" r:id="rId5"/>
    <p:sldId id="311" r:id="rId6"/>
    <p:sldId id="324" r:id="rId7"/>
    <p:sldId id="313" r:id="rId8"/>
    <p:sldId id="326" r:id="rId9"/>
    <p:sldId id="360" r:id="rId10"/>
    <p:sldId id="355" r:id="rId11"/>
    <p:sldId id="357" r:id="rId12"/>
    <p:sldId id="358" r:id="rId13"/>
    <p:sldId id="3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80DD6"/>
    <a:srgbClr val="67F208"/>
    <a:srgbClr val="257C06"/>
    <a:srgbClr val="FF3333"/>
    <a:srgbClr val="D00000"/>
    <a:srgbClr val="0AF041"/>
    <a:srgbClr val="70F541"/>
    <a:srgbClr val="11D1E5"/>
    <a:srgbClr val="BAF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9822" autoAdjust="0"/>
  </p:normalViewPr>
  <p:slideViewPr>
    <p:cSldViewPr>
      <p:cViewPr>
        <p:scale>
          <a:sx n="70" d="100"/>
          <a:sy n="70" d="100"/>
        </p:scale>
        <p:origin x="-124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3EB84-135B-428A-B49E-C6AEE4895F3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133BE94-F609-49F4-A2FE-D9D7FCEE3AC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ru-RU" sz="1800" b="1" i="0" u="none" strike="noStrike" cap="none" normalizeH="0" baseline="0" dirty="0" smtClean="0">
              <a:ln>
                <a:noFill/>
              </a:ln>
              <a:solidFill>
                <a:srgbClr val="318CB9"/>
              </a:solidFill>
              <a:effectLst/>
              <a:latin typeface="Century" panose="02040604050505020304" pitchFamily="18" charset="0"/>
              <a:cs typeface="Arial" charset="0"/>
            </a:rPr>
            <a:t>Quality &amp; efficiency</a:t>
          </a:r>
        </a:p>
      </dgm:t>
    </dgm:pt>
    <dgm:pt modelId="{B4D8F6DA-0EC6-47E9-866B-02198DA2F472}" type="parTrans" cxnId="{AA4073D0-E329-4856-9D01-EF4173F05E14}">
      <dgm:prSet/>
      <dgm:spPr/>
      <dgm:t>
        <a:bodyPr/>
        <a:lstStyle/>
        <a:p>
          <a:endParaRPr lang="ru-RU"/>
        </a:p>
      </dgm:t>
    </dgm:pt>
    <dgm:pt modelId="{AEB28919-64B3-46AC-8F44-0E28285BE103}" type="sibTrans" cxnId="{AA4073D0-E329-4856-9D01-EF4173F05E14}">
      <dgm:prSet/>
      <dgm:spPr/>
      <dgm:t>
        <a:bodyPr/>
        <a:lstStyle/>
        <a:p>
          <a:endParaRPr lang="ru-RU"/>
        </a:p>
      </dgm:t>
    </dgm:pt>
    <dgm:pt modelId="{7C813CD3-41E7-4FF0-8568-EA01004FBEA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ru-RU" sz="1800" b="1" i="0" u="none" strike="noStrike" cap="none" normalizeH="0" baseline="0" dirty="0" smtClean="0">
              <a:ln>
                <a:noFill/>
              </a:ln>
              <a:solidFill>
                <a:srgbClr val="318CB9"/>
              </a:solidFill>
              <a:effectLst/>
              <a:latin typeface="Century" panose="02040604050505020304" pitchFamily="18" charset="0"/>
              <a:cs typeface="Arial" charset="0"/>
            </a:rPr>
            <a:t>Innovation &amp; creativity,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ru-RU" sz="1800" b="1" i="0" u="none" strike="noStrike" cap="none" normalizeH="0" baseline="0" dirty="0" smtClean="0">
              <a:ln>
                <a:noFill/>
              </a:ln>
              <a:solidFill>
                <a:srgbClr val="318CB9"/>
              </a:solidFill>
              <a:effectLst/>
              <a:latin typeface="Century" panose="02040604050505020304" pitchFamily="18" charset="0"/>
              <a:cs typeface="Arial" charset="0"/>
            </a:rPr>
            <a:t>entrepreneurship</a:t>
          </a:r>
        </a:p>
      </dgm:t>
    </dgm:pt>
    <dgm:pt modelId="{4C3C31A7-BF05-47DB-9D1B-53C866C65178}" type="parTrans" cxnId="{0677719E-96CD-400D-84B7-D0E2EF50B4AF}">
      <dgm:prSet/>
      <dgm:spPr/>
      <dgm:t>
        <a:bodyPr/>
        <a:lstStyle/>
        <a:p>
          <a:endParaRPr lang="ru-RU"/>
        </a:p>
      </dgm:t>
    </dgm:pt>
    <dgm:pt modelId="{E354D488-B733-42FE-85C7-8BBA3AC42C8D}" type="sibTrans" cxnId="{0677719E-96CD-400D-84B7-D0E2EF50B4AF}">
      <dgm:prSet/>
      <dgm:spPr/>
      <dgm:t>
        <a:bodyPr/>
        <a:lstStyle/>
        <a:p>
          <a:endParaRPr lang="ru-RU"/>
        </a:p>
      </dgm:t>
    </dgm:pt>
    <dgm:pt modelId="{55955440-DC28-4C01-864D-FE54BCF38D7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ru-RU" sz="1800" b="1" i="0" u="none" strike="noStrike" cap="none" normalizeH="0" baseline="0" dirty="0" smtClean="0">
              <a:ln>
                <a:noFill/>
              </a:ln>
              <a:solidFill>
                <a:srgbClr val="318CB9"/>
              </a:solidFill>
              <a:effectLst/>
              <a:latin typeface="Century" panose="02040604050505020304" pitchFamily="18" charset="0"/>
              <a:cs typeface="Arial" charset="0"/>
            </a:rPr>
            <a:t>Social inclusion, equity &amp; citizenship</a:t>
          </a:r>
        </a:p>
      </dgm:t>
    </dgm:pt>
    <dgm:pt modelId="{D76E0391-AEA7-43C5-B4DA-FFA3E395A48A}" type="parTrans" cxnId="{A3DCF413-77B0-434C-AC70-07BDB20F7199}">
      <dgm:prSet/>
      <dgm:spPr/>
      <dgm:t>
        <a:bodyPr/>
        <a:lstStyle/>
        <a:p>
          <a:endParaRPr lang="ru-RU"/>
        </a:p>
      </dgm:t>
    </dgm:pt>
    <dgm:pt modelId="{17757569-1C14-4501-827E-8CD458C41358}" type="sibTrans" cxnId="{A3DCF413-77B0-434C-AC70-07BDB20F7199}">
      <dgm:prSet/>
      <dgm:spPr/>
      <dgm:t>
        <a:bodyPr/>
        <a:lstStyle/>
        <a:p>
          <a:endParaRPr lang="ru-RU"/>
        </a:p>
      </dgm:t>
    </dgm:pt>
    <dgm:pt modelId="{57F4357E-7F34-4521-BAE9-08D5F0B9276F}">
      <dgm:prSet custT="1"/>
      <dgm:spPr/>
      <dgm:t>
        <a:bodyPr/>
        <a:lstStyle/>
        <a:p>
          <a:pPr marL="0" marR="0" lvl="0" indent="0" algn="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ru-RU" sz="1800" b="1" i="0" u="none" strike="noStrike" cap="none" normalizeH="0" baseline="0" dirty="0" smtClean="0">
              <a:ln>
                <a:noFill/>
              </a:ln>
              <a:solidFill>
                <a:srgbClr val="318CB9"/>
              </a:solidFill>
              <a:effectLst/>
              <a:latin typeface="Century" panose="02040604050505020304" pitchFamily="18" charset="0"/>
              <a:cs typeface="Arial" charset="0"/>
            </a:rPr>
            <a:t>Lifelong Learning</a:t>
          </a:r>
        </a:p>
        <a:p>
          <a:pPr marL="0" marR="0" lvl="0" indent="0" algn="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ru-RU" sz="1800" b="1" i="0" u="none" strike="noStrike" cap="none" normalizeH="0" baseline="0" dirty="0" smtClean="0">
              <a:ln>
                <a:noFill/>
              </a:ln>
              <a:solidFill>
                <a:srgbClr val="318CB9"/>
              </a:solidFill>
              <a:effectLst/>
              <a:latin typeface="Century" panose="02040604050505020304" pitchFamily="18" charset="0"/>
              <a:cs typeface="Arial" charset="0"/>
            </a:rPr>
            <a:t>&amp; Mobility</a:t>
          </a:r>
        </a:p>
      </dgm:t>
    </dgm:pt>
    <dgm:pt modelId="{122F979B-522D-445F-AC27-1CA8BF8293F2}" type="parTrans" cxnId="{ADA65C88-75DC-4EB5-AF78-A95DB7115283}">
      <dgm:prSet/>
      <dgm:spPr/>
      <dgm:t>
        <a:bodyPr/>
        <a:lstStyle/>
        <a:p>
          <a:endParaRPr lang="ru-RU"/>
        </a:p>
      </dgm:t>
    </dgm:pt>
    <dgm:pt modelId="{36443042-746D-45BE-AEB1-A74EDB8BA2B3}" type="sibTrans" cxnId="{ADA65C88-75DC-4EB5-AF78-A95DB7115283}">
      <dgm:prSet/>
      <dgm:spPr/>
      <dgm:t>
        <a:bodyPr/>
        <a:lstStyle/>
        <a:p>
          <a:endParaRPr lang="ru-RU"/>
        </a:p>
      </dgm:t>
    </dgm:pt>
    <dgm:pt modelId="{2A735B9C-EC62-4043-BBFA-37BFD113CE7F}" type="pres">
      <dgm:prSet presAssocID="{0893EB84-135B-428A-B49E-C6AEE4895F3F}" presName="compositeShape" presStyleCnt="0">
        <dgm:presLayoutVars>
          <dgm:chMax val="7"/>
          <dgm:dir/>
          <dgm:resizeHandles val="exact"/>
        </dgm:presLayoutVars>
      </dgm:prSet>
      <dgm:spPr/>
    </dgm:pt>
    <dgm:pt modelId="{714E7074-5E05-4ADC-AE2D-1FD8BC576943}" type="pres">
      <dgm:prSet presAssocID="{6133BE94-F609-49F4-A2FE-D9D7FCEE3ACA}" presName="circ1" presStyleLbl="vennNode1" presStyleIdx="0" presStyleCnt="4" custScaleX="188440"/>
      <dgm:spPr/>
      <dgm:t>
        <a:bodyPr/>
        <a:lstStyle/>
        <a:p>
          <a:endParaRPr lang="ru-RU"/>
        </a:p>
      </dgm:t>
    </dgm:pt>
    <dgm:pt modelId="{7EF8600C-3F83-45EA-B480-D54DDBB6FD1F}" type="pres">
      <dgm:prSet presAssocID="{6133BE94-F609-49F4-A2FE-D9D7FCEE3AC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0F750-0584-4C65-A2E4-A5C053BA8899}" type="pres">
      <dgm:prSet presAssocID="{7C813CD3-41E7-4FF0-8568-EA01004FBEAC}" presName="circ2" presStyleLbl="vennNode1" presStyleIdx="1" presStyleCnt="4" custScaleX="200176" custLinFactNeighborX="15177" custLinFactNeighborY="-4540"/>
      <dgm:spPr/>
      <dgm:t>
        <a:bodyPr/>
        <a:lstStyle/>
        <a:p>
          <a:endParaRPr lang="ru-RU"/>
        </a:p>
      </dgm:t>
    </dgm:pt>
    <dgm:pt modelId="{AC48EA81-4986-48FB-8140-01AA8BDB77F9}" type="pres">
      <dgm:prSet presAssocID="{7C813CD3-41E7-4FF0-8568-EA01004FBEA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6F673-C929-4D40-A065-5C1157F1FAF1}" type="pres">
      <dgm:prSet presAssocID="{55955440-DC28-4C01-864D-FE54BCF38D7A}" presName="circ3" presStyleLbl="vennNode1" presStyleIdx="2" presStyleCnt="4" custScaleX="196677"/>
      <dgm:spPr/>
      <dgm:t>
        <a:bodyPr/>
        <a:lstStyle/>
        <a:p>
          <a:endParaRPr lang="ru-RU"/>
        </a:p>
      </dgm:t>
    </dgm:pt>
    <dgm:pt modelId="{C0A2C198-1FC8-4A88-98B3-115FEDD2D703}" type="pres">
      <dgm:prSet presAssocID="{55955440-DC28-4C01-864D-FE54BCF38D7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028A9-F3BF-4ED0-A092-2A56F044DE32}" type="pres">
      <dgm:prSet presAssocID="{57F4357E-7F34-4521-BAE9-08D5F0B9276F}" presName="circ4" presStyleLbl="vennNode1" presStyleIdx="3" presStyleCnt="4" custScaleX="182369" custLinFactNeighborX="-62100" custLinFactNeighborY="-4540"/>
      <dgm:spPr/>
      <dgm:t>
        <a:bodyPr/>
        <a:lstStyle/>
        <a:p>
          <a:endParaRPr lang="ru-RU"/>
        </a:p>
      </dgm:t>
    </dgm:pt>
    <dgm:pt modelId="{2239FD33-0E77-4C7C-97CE-437E44A92327}" type="pres">
      <dgm:prSet presAssocID="{57F4357E-7F34-4521-BAE9-08D5F0B9276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004591-E776-4C18-9288-74EF27A16393}" type="presOf" srcId="{7C813CD3-41E7-4FF0-8568-EA01004FBEAC}" destId="{AC48EA81-4986-48FB-8140-01AA8BDB77F9}" srcOrd="1" destOrd="0" presId="urn:microsoft.com/office/officeart/2005/8/layout/venn1"/>
    <dgm:cxn modelId="{ADA65C88-75DC-4EB5-AF78-A95DB7115283}" srcId="{0893EB84-135B-428A-B49E-C6AEE4895F3F}" destId="{57F4357E-7F34-4521-BAE9-08D5F0B9276F}" srcOrd="3" destOrd="0" parTransId="{122F979B-522D-445F-AC27-1CA8BF8293F2}" sibTransId="{36443042-746D-45BE-AEB1-A74EDB8BA2B3}"/>
    <dgm:cxn modelId="{A3DCF413-77B0-434C-AC70-07BDB20F7199}" srcId="{0893EB84-135B-428A-B49E-C6AEE4895F3F}" destId="{55955440-DC28-4C01-864D-FE54BCF38D7A}" srcOrd="2" destOrd="0" parTransId="{D76E0391-AEA7-43C5-B4DA-FFA3E395A48A}" sibTransId="{17757569-1C14-4501-827E-8CD458C41358}"/>
    <dgm:cxn modelId="{A332FECB-61FE-4C17-B38D-EABC8180F326}" type="presOf" srcId="{55955440-DC28-4C01-864D-FE54BCF38D7A}" destId="{C0A2C198-1FC8-4A88-98B3-115FEDD2D703}" srcOrd="1" destOrd="0" presId="urn:microsoft.com/office/officeart/2005/8/layout/venn1"/>
    <dgm:cxn modelId="{0677719E-96CD-400D-84B7-D0E2EF50B4AF}" srcId="{0893EB84-135B-428A-B49E-C6AEE4895F3F}" destId="{7C813CD3-41E7-4FF0-8568-EA01004FBEAC}" srcOrd="1" destOrd="0" parTransId="{4C3C31A7-BF05-47DB-9D1B-53C866C65178}" sibTransId="{E354D488-B733-42FE-85C7-8BBA3AC42C8D}"/>
    <dgm:cxn modelId="{580D1267-69B9-468B-8942-54CDF6B081B3}" type="presOf" srcId="{57F4357E-7F34-4521-BAE9-08D5F0B9276F}" destId="{2239FD33-0E77-4C7C-97CE-437E44A92327}" srcOrd="1" destOrd="0" presId="urn:microsoft.com/office/officeart/2005/8/layout/venn1"/>
    <dgm:cxn modelId="{FB09A75E-969C-41BD-9955-C4C558EE3C09}" type="presOf" srcId="{0893EB84-135B-428A-B49E-C6AEE4895F3F}" destId="{2A735B9C-EC62-4043-BBFA-37BFD113CE7F}" srcOrd="0" destOrd="0" presId="urn:microsoft.com/office/officeart/2005/8/layout/venn1"/>
    <dgm:cxn modelId="{72C2B158-C69D-4800-BD63-24A57EC7514D}" type="presOf" srcId="{7C813CD3-41E7-4FF0-8568-EA01004FBEAC}" destId="{B960F750-0584-4C65-A2E4-A5C053BA8899}" srcOrd="0" destOrd="0" presId="urn:microsoft.com/office/officeart/2005/8/layout/venn1"/>
    <dgm:cxn modelId="{E0A4D88B-BD35-430A-AB8A-270259308B43}" type="presOf" srcId="{57F4357E-7F34-4521-BAE9-08D5F0B9276F}" destId="{C51028A9-F3BF-4ED0-A092-2A56F044DE32}" srcOrd="0" destOrd="0" presId="urn:microsoft.com/office/officeart/2005/8/layout/venn1"/>
    <dgm:cxn modelId="{AA4073D0-E329-4856-9D01-EF4173F05E14}" srcId="{0893EB84-135B-428A-B49E-C6AEE4895F3F}" destId="{6133BE94-F609-49F4-A2FE-D9D7FCEE3ACA}" srcOrd="0" destOrd="0" parTransId="{B4D8F6DA-0EC6-47E9-866B-02198DA2F472}" sibTransId="{AEB28919-64B3-46AC-8F44-0E28285BE103}"/>
    <dgm:cxn modelId="{8BBD57B2-C896-431B-A3FB-CE9CC9E0A66F}" type="presOf" srcId="{55955440-DC28-4C01-864D-FE54BCF38D7A}" destId="{8BC6F673-C929-4D40-A065-5C1157F1FAF1}" srcOrd="0" destOrd="0" presId="urn:microsoft.com/office/officeart/2005/8/layout/venn1"/>
    <dgm:cxn modelId="{A9C39D69-7BCB-49CC-A9AE-A234BBDE3BA1}" type="presOf" srcId="{6133BE94-F609-49F4-A2FE-D9D7FCEE3ACA}" destId="{714E7074-5E05-4ADC-AE2D-1FD8BC576943}" srcOrd="0" destOrd="0" presId="urn:microsoft.com/office/officeart/2005/8/layout/venn1"/>
    <dgm:cxn modelId="{1006C8CA-A994-4293-B6DA-2F239C9F21C4}" type="presOf" srcId="{6133BE94-F609-49F4-A2FE-D9D7FCEE3ACA}" destId="{7EF8600C-3F83-45EA-B480-D54DDBB6FD1F}" srcOrd="1" destOrd="0" presId="urn:microsoft.com/office/officeart/2005/8/layout/venn1"/>
    <dgm:cxn modelId="{6AE2EE5A-5599-4363-9A01-234A892CF415}" type="presParOf" srcId="{2A735B9C-EC62-4043-BBFA-37BFD113CE7F}" destId="{714E7074-5E05-4ADC-AE2D-1FD8BC576943}" srcOrd="0" destOrd="0" presId="urn:microsoft.com/office/officeart/2005/8/layout/venn1"/>
    <dgm:cxn modelId="{08C350FC-2FEE-4858-BC99-DAB8A6B910A6}" type="presParOf" srcId="{2A735B9C-EC62-4043-BBFA-37BFD113CE7F}" destId="{7EF8600C-3F83-45EA-B480-D54DDBB6FD1F}" srcOrd="1" destOrd="0" presId="urn:microsoft.com/office/officeart/2005/8/layout/venn1"/>
    <dgm:cxn modelId="{FBDEA2F6-079F-497E-A7CF-4F02FC751B86}" type="presParOf" srcId="{2A735B9C-EC62-4043-BBFA-37BFD113CE7F}" destId="{B960F750-0584-4C65-A2E4-A5C053BA8899}" srcOrd="2" destOrd="0" presId="urn:microsoft.com/office/officeart/2005/8/layout/venn1"/>
    <dgm:cxn modelId="{0E44E9A5-F932-42C5-95E7-B36077C8EDE8}" type="presParOf" srcId="{2A735B9C-EC62-4043-BBFA-37BFD113CE7F}" destId="{AC48EA81-4986-48FB-8140-01AA8BDB77F9}" srcOrd="3" destOrd="0" presId="urn:microsoft.com/office/officeart/2005/8/layout/venn1"/>
    <dgm:cxn modelId="{F524A475-7605-4740-88A1-7F36159050E7}" type="presParOf" srcId="{2A735B9C-EC62-4043-BBFA-37BFD113CE7F}" destId="{8BC6F673-C929-4D40-A065-5C1157F1FAF1}" srcOrd="4" destOrd="0" presId="urn:microsoft.com/office/officeart/2005/8/layout/venn1"/>
    <dgm:cxn modelId="{B6025DEE-221C-42B1-A5F5-682DE3CAF848}" type="presParOf" srcId="{2A735B9C-EC62-4043-BBFA-37BFD113CE7F}" destId="{C0A2C198-1FC8-4A88-98B3-115FEDD2D703}" srcOrd="5" destOrd="0" presId="urn:microsoft.com/office/officeart/2005/8/layout/venn1"/>
    <dgm:cxn modelId="{6009AE9C-69FD-4B47-BDCF-F2D31A523C38}" type="presParOf" srcId="{2A735B9C-EC62-4043-BBFA-37BFD113CE7F}" destId="{C51028A9-F3BF-4ED0-A092-2A56F044DE32}" srcOrd="6" destOrd="0" presId="urn:microsoft.com/office/officeart/2005/8/layout/venn1"/>
    <dgm:cxn modelId="{3AEA6547-597D-4084-8256-20388C480CFB}" type="presParOf" srcId="{2A735B9C-EC62-4043-BBFA-37BFD113CE7F}" destId="{2239FD33-0E77-4C7C-97CE-437E44A92327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E7074-5E05-4ADC-AE2D-1FD8BC576943}">
      <dsp:nvSpPr>
        <dsp:cNvPr id="0" name=""/>
        <dsp:cNvSpPr/>
      </dsp:nvSpPr>
      <dsp:spPr>
        <a:xfrm>
          <a:off x="1379964" y="33623"/>
          <a:ext cx="3294701" cy="1748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ru-RU" sz="1800" b="1" i="0" u="none" strike="noStrike" kern="1200" cap="none" normalizeH="0" baseline="0" dirty="0" smtClean="0">
              <a:ln>
                <a:noFill/>
              </a:ln>
              <a:solidFill>
                <a:srgbClr val="318CB9"/>
              </a:solidFill>
              <a:effectLst/>
              <a:latin typeface="Century" panose="02040604050505020304" pitchFamily="18" charset="0"/>
              <a:cs typeface="Arial" charset="0"/>
            </a:rPr>
            <a:t>Quality &amp; efficiency</a:t>
          </a:r>
        </a:p>
      </dsp:txBody>
      <dsp:txXfrm>
        <a:off x="1760122" y="268985"/>
        <a:ext cx="2534386" cy="554783"/>
      </dsp:txXfrm>
    </dsp:sp>
    <dsp:sp modelId="{B960F750-0584-4C65-A2E4-A5C053BA8899}">
      <dsp:nvSpPr>
        <dsp:cNvPr id="0" name=""/>
        <dsp:cNvSpPr/>
      </dsp:nvSpPr>
      <dsp:spPr>
        <a:xfrm>
          <a:off x="2316058" y="727580"/>
          <a:ext cx="3499895" cy="1748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ru-RU" sz="1800" b="1" i="0" u="none" strike="noStrike" kern="1200" cap="none" normalizeH="0" baseline="0" dirty="0" smtClean="0">
              <a:ln>
                <a:noFill/>
              </a:ln>
              <a:solidFill>
                <a:srgbClr val="318CB9"/>
              </a:solidFill>
              <a:effectLst/>
              <a:latin typeface="Century" panose="02040604050505020304" pitchFamily="18" charset="0"/>
              <a:cs typeface="Arial" charset="0"/>
            </a:rPr>
            <a:t>Innovation &amp; creativity,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ru-RU" sz="1800" b="1" i="0" u="none" strike="noStrike" kern="1200" cap="none" normalizeH="0" baseline="0" dirty="0" smtClean="0">
              <a:ln>
                <a:noFill/>
              </a:ln>
              <a:solidFill>
                <a:srgbClr val="318CB9"/>
              </a:solidFill>
              <a:effectLst/>
              <a:latin typeface="Century" panose="02040604050505020304" pitchFamily="18" charset="0"/>
              <a:cs typeface="Arial" charset="0"/>
            </a:rPr>
            <a:t>entrepreneurship</a:t>
          </a:r>
        </a:p>
      </dsp:txBody>
      <dsp:txXfrm>
        <a:off x="4200617" y="929319"/>
        <a:ext cx="1346113" cy="1344930"/>
      </dsp:txXfrm>
    </dsp:sp>
    <dsp:sp modelId="{8BC6F673-C929-4D40-A065-5C1157F1FAF1}">
      <dsp:nvSpPr>
        <dsp:cNvPr id="0" name=""/>
        <dsp:cNvSpPr/>
      </dsp:nvSpPr>
      <dsp:spPr>
        <a:xfrm>
          <a:off x="1307956" y="1580292"/>
          <a:ext cx="3438718" cy="1748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ru-RU" sz="1800" b="1" i="0" u="none" strike="noStrike" kern="1200" cap="none" normalizeH="0" baseline="0" dirty="0" smtClean="0">
              <a:ln>
                <a:noFill/>
              </a:ln>
              <a:solidFill>
                <a:srgbClr val="318CB9"/>
              </a:solidFill>
              <a:effectLst/>
              <a:latin typeface="Century" panose="02040604050505020304" pitchFamily="18" charset="0"/>
              <a:cs typeface="Arial" charset="0"/>
            </a:rPr>
            <a:t>Social inclusion, equity &amp; citizenship</a:t>
          </a:r>
        </a:p>
      </dsp:txBody>
      <dsp:txXfrm>
        <a:off x="1704731" y="2538555"/>
        <a:ext cx="2645167" cy="554783"/>
      </dsp:txXfrm>
    </dsp:sp>
    <dsp:sp modelId="{C51028A9-F3BF-4ED0-A092-2A56F044DE32}">
      <dsp:nvSpPr>
        <dsp:cNvPr id="0" name=""/>
        <dsp:cNvSpPr/>
      </dsp:nvSpPr>
      <dsp:spPr>
        <a:xfrm>
          <a:off x="0" y="727580"/>
          <a:ext cx="3188556" cy="1748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ru-RU" sz="1800" b="1" i="0" u="none" strike="noStrike" kern="1200" cap="none" normalizeH="0" baseline="0" dirty="0" smtClean="0">
              <a:ln>
                <a:noFill/>
              </a:ln>
              <a:solidFill>
                <a:srgbClr val="318CB9"/>
              </a:solidFill>
              <a:effectLst/>
              <a:latin typeface="Century" panose="02040604050505020304" pitchFamily="18" charset="0"/>
              <a:cs typeface="Arial" charset="0"/>
            </a:rPr>
            <a:t>Lifelong Learning</a:t>
          </a:r>
        </a:p>
        <a:p>
          <a:pPr marL="0" marR="0" lvl="0" indent="0" algn="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ru-RU" sz="1800" b="1" i="0" u="none" strike="noStrike" kern="1200" cap="none" normalizeH="0" baseline="0" dirty="0" smtClean="0">
              <a:ln>
                <a:noFill/>
              </a:ln>
              <a:solidFill>
                <a:srgbClr val="318CB9"/>
              </a:solidFill>
              <a:effectLst/>
              <a:latin typeface="Century" panose="02040604050505020304" pitchFamily="18" charset="0"/>
              <a:cs typeface="Arial" charset="0"/>
            </a:rPr>
            <a:t>&amp; Mobility</a:t>
          </a:r>
        </a:p>
      </dsp:txBody>
      <dsp:txXfrm>
        <a:off x="245273" y="929319"/>
        <a:ext cx="1226367" cy="1344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11666-C6F2-4E8C-8B09-FBAE1BB898A5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1B1E8-BF9B-423E-A940-37C5B061B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9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A00E7B4-9CF7-42FC-8256-BA82FB314795}" type="slidenum">
              <a:rPr lang="en-GB" altLang="ru-RU" sz="1200" b="0">
                <a:solidFill>
                  <a:prstClr val="black"/>
                </a:solidFill>
                <a:latin typeface="Arial" charset="0"/>
              </a:rPr>
              <a:pPr eaLnBrk="1" hangingPunct="1"/>
              <a:t>5</a:t>
            </a:fld>
            <a:endParaRPr lang="en-GB" altLang="ru-RU" sz="12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E5F2-731C-4C16-80F4-8DBC9BD8283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661-4890-4646-9E1C-9E1F0237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E5F2-731C-4C16-80F4-8DBC9BD8283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661-4890-4646-9E1C-9E1F0237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E5F2-731C-4C16-80F4-8DBC9BD8283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661-4890-4646-9E1C-9E1F0237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z="18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5D8F477-4E05-46D9-8313-C63BB79D81D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95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87CF1-D4E8-43C0-8DBC-BD6309ED6D1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11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1753F-CF34-4FB8-901A-F6A05275759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19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040B0-65B6-43D4-BA3E-68852CAC856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96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01FFA-8BC3-438D-97C4-48B8553FE4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09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5F239-C001-4139-9A5B-2D24E51ABB7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27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8F7A-FC76-40A7-94AD-DAF094422C1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96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E3D18-EC3A-4ABB-8DE7-0CFC5C6AED2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E5F2-731C-4C16-80F4-8DBC9BD8283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661-4890-4646-9E1C-9E1F0237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0E35A-ED5D-4F27-8DC9-E249343D601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25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180EC-C76D-4294-A91A-D265B5AD119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30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DF9C1-F6AC-4589-A4E2-3427466E1F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5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E5F2-731C-4C16-80F4-8DBC9BD8283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661-4890-4646-9E1C-9E1F0237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E5F2-731C-4C16-80F4-8DBC9BD8283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661-4890-4646-9E1C-9E1F0237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E5F2-731C-4C16-80F4-8DBC9BD8283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661-4890-4646-9E1C-9E1F0237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E5F2-731C-4C16-80F4-8DBC9BD8283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661-4890-4646-9E1C-9E1F0237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E5F2-731C-4C16-80F4-8DBC9BD8283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661-4890-4646-9E1C-9E1F0237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E5F2-731C-4C16-80F4-8DBC9BD8283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661-4890-4646-9E1C-9E1F0237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E5F2-731C-4C16-80F4-8DBC9BD8283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661-4890-4646-9E1C-9E1F0237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E5F2-731C-4C16-80F4-8DBC9BD8283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1661-4890-4646-9E1C-9E1F0237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ru-RU" smtClean="0"/>
              <a:t>Second level</a:t>
            </a:r>
            <a:endParaRPr lang="en-GB" altLang="ru-RU" smtClean="0"/>
          </a:p>
          <a:p>
            <a:pPr lvl="1"/>
            <a:r>
              <a:rPr lang="en-GB" altLang="ru-RU" smtClean="0"/>
              <a:t>Third level</a:t>
            </a:r>
          </a:p>
          <a:p>
            <a:pPr lvl="2"/>
            <a:r>
              <a:rPr lang="en-GB" altLang="ru-RU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0EE1C6-D5BB-4B1B-AAD5-B7766F4D3323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7" name="Picture 17" descr="LOGO CE_Vertical_EN_NEG_quadri_H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11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716016" y="3429000"/>
            <a:ext cx="122413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989381"/>
              </p:ext>
            </p:extLst>
          </p:nvPr>
        </p:nvGraphicFramePr>
        <p:xfrm>
          <a:off x="179512" y="2904567"/>
          <a:ext cx="8496944" cy="2890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944"/>
              </a:tblGrid>
              <a:tr h="148274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Century" panose="02040604050505020304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entury" panose="02040604050505020304" pitchFamily="18" charset="0"/>
                        </a:rPr>
                        <a:t>Мировой тренд в борьбе за таланты 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" panose="020406040505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alpha val="70000"/>
                      </a:schemeClr>
                    </a:solidFill>
                  </a:tcPr>
                </a:tc>
              </a:tr>
              <a:tr h="1407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" panose="020406040505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</a:rPr>
                        <a:t>     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Century" panose="02040604050505020304" pitchFamily="18" charset="0"/>
                        </a:rPr>
                        <a:t>«Увлекающая простота</a:t>
                      </a:r>
                      <a:r>
                        <a:rPr lang="ru-RU" sz="2400" smtClean="0">
                          <a:solidFill>
                            <a:srgbClr val="002060"/>
                          </a:solidFill>
                          <a:effectLst/>
                          <a:latin typeface="Century" panose="02040604050505020304" pitchFamily="18" charset="0"/>
                        </a:rPr>
                        <a:t>»  неподъемного труда</a:t>
                      </a:r>
                      <a:r>
                        <a:rPr lang="ru-RU" sz="2400" baseline="0" smtClean="0">
                          <a:solidFill>
                            <a:srgbClr val="002060"/>
                          </a:solidFill>
                          <a:effectLst/>
                          <a:latin typeface="Century" panose="02040604050505020304" pitchFamily="18" charset="0"/>
                        </a:rPr>
                        <a:t> 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3399">
                        <a:alpha val="72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" name="Капля 19"/>
          <p:cNvSpPr/>
          <p:nvPr/>
        </p:nvSpPr>
        <p:spPr>
          <a:xfrm>
            <a:off x="6156176" y="566394"/>
            <a:ext cx="2822094" cy="2098692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457990" y="105273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так действуют лидеры!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Капля 19"/>
          <p:cNvSpPr/>
          <p:nvPr/>
        </p:nvSpPr>
        <p:spPr>
          <a:xfrm>
            <a:off x="5940152" y="-157176"/>
            <a:ext cx="2822094" cy="2098692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3429000"/>
            <a:ext cx="122413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36643"/>
              </p:ext>
            </p:extLst>
          </p:nvPr>
        </p:nvGraphicFramePr>
        <p:xfrm>
          <a:off x="0" y="1091645"/>
          <a:ext cx="9144000" cy="5040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0"/>
              </a:tblGrid>
              <a:tr h="692085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OPEN</a:t>
                      </a:r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KAZAN</a:t>
                      </a:r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UNIVERSITY</a:t>
                      </a:r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TALENTS</a:t>
                      </a:r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2.0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  <a:alpha val="70000"/>
                      </a:schemeClr>
                    </a:solidFill>
                  </a:tcPr>
                </a:tc>
              </a:tr>
              <a:tr h="1666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Корпоративный Акселератор Территории, где ежегодно: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«взращивают» Инициативы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2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И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нтегрируют Таланты: </a:t>
                      </a:r>
                      <a:r>
                        <a:rPr lang="en-US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HIPO - 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 в экономику</a:t>
                      </a:r>
                      <a:r>
                        <a:rPr lang="en-US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!)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Поддерживают </a:t>
                      </a:r>
                      <a:r>
                        <a:rPr lang="en-US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HIPO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-наставников</a:t>
                      </a:r>
                      <a:r>
                        <a:rPr lang="ru-RU" sz="22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endParaRPr lang="ru-RU" sz="7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>
                        <a:alpha val="70000"/>
                      </a:srgbClr>
                    </a:solidFill>
                  </a:tcPr>
                </a:tc>
              </a:tr>
              <a:tr h="2180851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</a:rPr>
                        <a:t>    </a:t>
                      </a:r>
                      <a:r>
                        <a:rPr lang="ru-RU" sz="2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План - результат:  </a:t>
                      </a:r>
                    </a:p>
                    <a:p>
                      <a:pPr marL="342900" marR="0" lvl="0" indent="-34290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39 000 уникальных пользователей</a:t>
                      </a:r>
                    </a:p>
                    <a:p>
                      <a:pPr marL="342900" marR="0" lvl="0" indent="-34290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1000 экспертов, консультантов в формате 2.0.</a:t>
                      </a:r>
                    </a:p>
                    <a:p>
                      <a:pPr marL="342900" marR="0" lvl="0" indent="-34290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3000 </a:t>
                      </a:r>
                      <a:r>
                        <a:rPr lang="ru-RU" sz="22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стартапов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 для молодежи с особыми достижениями в профессию, предпринимательство, в науку, творчество</a:t>
                      </a:r>
                    </a:p>
                    <a:p>
                      <a:pPr marL="342900" marR="0" lvl="0" indent="-34290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«Возвращение 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наставников в 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профессию» </a:t>
                      </a:r>
                      <a:endParaRPr lang="ru-RU" sz="2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  <a:p>
                      <a:pPr marL="342900" marR="0" lvl="0" indent="-34290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Обучающая среда  - конкурент </a:t>
                      </a:r>
                      <a:endParaRPr lang="ru-RU" sz="2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2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241966" y="26064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так действуют лидеры! </a:t>
            </a:r>
          </a:p>
        </p:txBody>
      </p:sp>
    </p:spTree>
    <p:extLst>
      <p:ext uri="{BB962C8B-B14F-4D97-AF65-F5344CB8AC3E}">
        <p14:creationId xmlns:p14="http://schemas.microsoft.com/office/powerpoint/2010/main" val="24776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Капля 19"/>
          <p:cNvSpPr/>
          <p:nvPr/>
        </p:nvSpPr>
        <p:spPr>
          <a:xfrm>
            <a:off x="5940152" y="-157176"/>
            <a:ext cx="2822094" cy="2098692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3429000"/>
            <a:ext cx="122413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319264"/>
              </p:ext>
            </p:extLst>
          </p:nvPr>
        </p:nvGraphicFramePr>
        <p:xfrm>
          <a:off x="15988" y="804382"/>
          <a:ext cx="9128012" cy="5891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28012"/>
              </a:tblGrid>
              <a:tr h="608394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ОБЪЕДИНЕННЫЕ</a:t>
                      </a:r>
                      <a:r>
                        <a:rPr lang="ru-RU" sz="24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РЕСУРСНЫЕ ПЛОЩАДКИ </a:t>
                      </a:r>
                      <a:endParaRPr lang="ru-RU" sz="24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  <a:alpha val="70000"/>
                      </a:schemeClr>
                    </a:solidFill>
                  </a:tcPr>
                </a:tc>
              </a:tr>
              <a:tr h="1195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      Мониторинг эффективности управления талантами  и экспертное сообщество, влияющее на качество интеграции молодежи в жизнь республики  и страны (АСИ  - подход)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7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>
                        <a:alpha val="70000"/>
                      </a:srgbClr>
                    </a:solidFill>
                  </a:tcPr>
                </a:tc>
              </a:tr>
              <a:tr h="4087675">
                <a:tc>
                  <a:txBody>
                    <a:bodyPr/>
                    <a:lstStyle/>
                    <a:p>
                      <a:pPr marL="792163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Мой город. Мой талант: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22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интернациональная инсталляция инициатив проектного творчества в среде  проживания. Территория открытого  кастинга!  </a:t>
                      </a:r>
                    </a:p>
                    <a:p>
                      <a:pPr marL="792163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Летняя </a:t>
                      </a:r>
                      <a:r>
                        <a:rPr lang="ru-RU" sz="2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молодежная школа 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«</a:t>
                      </a:r>
                      <a:r>
                        <a:rPr lang="ru-RU" sz="22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Discovery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22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Of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22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Talents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/ Открытие 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талантов/ «</a:t>
                      </a:r>
                      <a:r>
                        <a:rPr lang="ru-RU" sz="22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Сәләтлеләр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22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ачылышы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»: Корпоративный</a:t>
                      </a:r>
                      <a:r>
                        <a:rPr lang="ru-RU" sz="22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2200" b="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преакселератор</a:t>
                      </a:r>
                      <a:r>
                        <a:rPr lang="ru-RU" sz="22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 Решений </a:t>
                      </a:r>
                      <a:r>
                        <a:rPr lang="en-US" sz="22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HIPO</a:t>
                      </a:r>
                      <a:r>
                        <a:rPr lang="ru-RU" sz="22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: молодежи    и наставников</a:t>
                      </a:r>
                    </a:p>
                    <a:p>
                      <a:pPr marL="792163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Международный Форум</a:t>
                      </a:r>
                      <a:r>
                        <a:rPr lang="ru-RU" sz="22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en-US" sz="22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«Discovery Of Talents/ </a:t>
                      </a:r>
                      <a:r>
                        <a:rPr lang="ru-RU" sz="22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Открытие талантов/ «</a:t>
                      </a:r>
                      <a:r>
                        <a:rPr lang="ru-RU" sz="2200" b="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Сәләтлеләр</a:t>
                      </a:r>
                      <a:r>
                        <a:rPr lang="ru-RU" sz="22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2200" b="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ачылышы</a:t>
                      </a:r>
                      <a:r>
                        <a:rPr lang="ru-RU" sz="22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»: </a:t>
                      </a:r>
                    </a:p>
                    <a:p>
                      <a:pPr marL="4492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2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     Экспертная оценка </a:t>
                      </a:r>
                      <a:r>
                        <a:rPr lang="en-US" sz="22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HIPO</a:t>
                      </a:r>
                      <a:r>
                        <a:rPr lang="ru-RU" sz="22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-решений </a:t>
                      </a:r>
                    </a:p>
                    <a:p>
                      <a:pPr marL="792163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Республиканская </a:t>
                      </a:r>
                      <a:r>
                        <a:rPr lang="ru-RU" sz="2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премия в области развития талантов 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«</a:t>
                      </a:r>
                      <a:r>
                        <a:rPr lang="ru-RU" sz="22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NationalAwardDiscoveryOfTalent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/ «</a:t>
                      </a:r>
                      <a:r>
                        <a:rPr lang="ru-RU" sz="22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Сәләтлеләр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22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ачылышы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» - 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переговорная для </a:t>
                      </a:r>
                      <a:r>
                        <a:rPr lang="ru-RU" sz="22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грантодателей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 и </a:t>
                      </a:r>
                      <a:r>
                        <a:rPr lang="ru-RU" sz="22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грантополучателей</a:t>
                      </a:r>
                      <a:endParaRPr lang="ru-RU" sz="2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372200" y="-19373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так действуют лидеры! </a:t>
            </a:r>
          </a:p>
        </p:txBody>
      </p:sp>
    </p:spTree>
    <p:extLst>
      <p:ext uri="{BB962C8B-B14F-4D97-AF65-F5344CB8AC3E}">
        <p14:creationId xmlns:p14="http://schemas.microsoft.com/office/powerpoint/2010/main" val="7279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716016" y="3429000"/>
            <a:ext cx="122413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715423"/>
              </p:ext>
            </p:extLst>
          </p:nvPr>
        </p:nvGraphicFramePr>
        <p:xfrm>
          <a:off x="15988" y="804382"/>
          <a:ext cx="9128012" cy="5554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28012"/>
              </a:tblGrid>
              <a:tr h="119560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Ключевые инструменты управления талантами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>
                        <a:alpha val="70000"/>
                      </a:srgbClr>
                    </a:solidFill>
                  </a:tcPr>
                </a:tc>
              </a:tr>
              <a:tr h="4087675">
                <a:tc>
                  <a:txBody>
                    <a:bodyPr/>
                    <a:lstStyle/>
                    <a:p>
                      <a:pPr marL="792163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Сеть тренинг-классов «Прорывные компетенции»</a:t>
                      </a:r>
                    </a:p>
                    <a:p>
                      <a:pPr marL="4492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2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  <a:p>
                      <a:pPr marL="792163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Сеть площадок проектного (</a:t>
                      </a:r>
                      <a:r>
                        <a:rPr lang="ru-RU" sz="22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инжерно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-технологического , предпринимательского , социального, научного) творчества</a:t>
                      </a:r>
                    </a:p>
                    <a:p>
                      <a:pPr marL="792163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2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  <a:p>
                      <a:pPr marL="792163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Глобальные  пролонгированные</a:t>
                      </a:r>
                      <a:r>
                        <a:rPr lang="ru-RU" sz="22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проектные  олимпиады: </a:t>
                      </a:r>
                    </a:p>
                    <a:p>
                      <a:pPr marL="792163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«Предпринимательские</a:t>
                      </a:r>
                      <a:r>
                        <a:rPr lang="ru-RU" sz="22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 игры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»</a:t>
                      </a:r>
                    </a:p>
                    <a:p>
                      <a:pPr marL="792163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«ГЕН. Конструктор» </a:t>
                      </a:r>
                    </a:p>
                    <a:p>
                      <a:pPr marL="792163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«Наставник»</a:t>
                      </a:r>
                    </a:p>
                    <a:p>
                      <a:pPr marL="792163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Чемпионат Научных состязаний </a:t>
                      </a:r>
                    </a:p>
                    <a:p>
                      <a:pPr marL="792163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2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  <a:p>
                      <a:pPr marL="792163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Кадровый Клуб и </a:t>
                      </a:r>
                      <a:r>
                        <a:rPr lang="en-US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HIPO</a:t>
                      </a:r>
                      <a:r>
                        <a:rPr lang="ru-RU" sz="2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" panose="02040604050505020304" pitchFamily="18" charset="0"/>
                        </a:rPr>
                        <a:t>-акселератор</a:t>
                      </a:r>
                      <a:endParaRPr lang="ru-RU" sz="2200" b="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  <a:p>
                      <a:pPr marL="4492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2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54" y="-99392"/>
            <a:ext cx="15605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4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169" y="-289425"/>
            <a:ext cx="103026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Капля 6"/>
          <p:cNvSpPr/>
          <p:nvPr/>
        </p:nvSpPr>
        <p:spPr>
          <a:xfrm>
            <a:off x="-2467367" y="-601785"/>
            <a:ext cx="5616624" cy="7750406"/>
          </a:xfrm>
          <a:prstGeom prst="teardrop">
            <a:avLst/>
          </a:prstGeom>
          <a:solidFill>
            <a:srgbClr val="FFC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8" name="Полилиния 7"/>
          <p:cNvSpPr/>
          <p:nvPr/>
        </p:nvSpPr>
        <p:spPr>
          <a:xfrm rot="5400000">
            <a:off x="-2002208" y="-1156368"/>
            <a:ext cx="7459784" cy="8568952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30 w 10000"/>
              <a:gd name="connsiteY5" fmla="*/ 5945 h 10000"/>
              <a:gd name="connsiteX6" fmla="*/ 30 w 10000"/>
              <a:gd name="connsiteY6" fmla="*/ 4055 h 10000"/>
              <a:gd name="connsiteX7" fmla="*/ 1667 w 10000"/>
              <a:gd name="connsiteY7" fmla="*/ 0 h 10000"/>
              <a:gd name="connsiteX0" fmla="*/ 799 w 10036"/>
              <a:gd name="connsiteY0" fmla="*/ 0 h 13583"/>
              <a:gd name="connsiteX1" fmla="*/ 10036 w 10036"/>
              <a:gd name="connsiteY1" fmla="*/ 3583 h 13583"/>
              <a:gd name="connsiteX2" fmla="*/ 8369 w 10036"/>
              <a:gd name="connsiteY2" fmla="*/ 8583 h 13583"/>
              <a:gd name="connsiteX3" fmla="*/ 10036 w 10036"/>
              <a:gd name="connsiteY3" fmla="*/ 13583 h 13583"/>
              <a:gd name="connsiteX4" fmla="*/ 1703 w 10036"/>
              <a:gd name="connsiteY4" fmla="*/ 13583 h 13583"/>
              <a:gd name="connsiteX5" fmla="*/ 66 w 10036"/>
              <a:gd name="connsiteY5" fmla="*/ 9528 h 13583"/>
              <a:gd name="connsiteX6" fmla="*/ 66 w 10036"/>
              <a:gd name="connsiteY6" fmla="*/ 7638 h 13583"/>
              <a:gd name="connsiteX7" fmla="*/ 799 w 10036"/>
              <a:gd name="connsiteY7" fmla="*/ 0 h 13583"/>
              <a:gd name="connsiteX0" fmla="*/ 799 w 10036"/>
              <a:gd name="connsiteY0" fmla="*/ 0 h 13583"/>
              <a:gd name="connsiteX1" fmla="*/ 10036 w 10036"/>
              <a:gd name="connsiteY1" fmla="*/ 3583 h 13583"/>
              <a:gd name="connsiteX2" fmla="*/ 8369 w 10036"/>
              <a:gd name="connsiteY2" fmla="*/ 8583 h 13583"/>
              <a:gd name="connsiteX3" fmla="*/ 10036 w 10036"/>
              <a:gd name="connsiteY3" fmla="*/ 13583 h 13583"/>
              <a:gd name="connsiteX4" fmla="*/ 1700 w 10036"/>
              <a:gd name="connsiteY4" fmla="*/ 4479 h 13583"/>
              <a:gd name="connsiteX5" fmla="*/ 66 w 10036"/>
              <a:gd name="connsiteY5" fmla="*/ 9528 h 13583"/>
              <a:gd name="connsiteX6" fmla="*/ 66 w 10036"/>
              <a:gd name="connsiteY6" fmla="*/ 7638 h 13583"/>
              <a:gd name="connsiteX7" fmla="*/ 799 w 10036"/>
              <a:gd name="connsiteY7" fmla="*/ 0 h 13583"/>
              <a:gd name="connsiteX0" fmla="*/ 799 w 10036"/>
              <a:gd name="connsiteY0" fmla="*/ 0 h 13583"/>
              <a:gd name="connsiteX1" fmla="*/ 10036 w 10036"/>
              <a:gd name="connsiteY1" fmla="*/ 3583 h 13583"/>
              <a:gd name="connsiteX2" fmla="*/ 4304 w 10036"/>
              <a:gd name="connsiteY2" fmla="*/ 3882 h 13583"/>
              <a:gd name="connsiteX3" fmla="*/ 10036 w 10036"/>
              <a:gd name="connsiteY3" fmla="*/ 13583 h 13583"/>
              <a:gd name="connsiteX4" fmla="*/ 1700 w 10036"/>
              <a:gd name="connsiteY4" fmla="*/ 4479 h 13583"/>
              <a:gd name="connsiteX5" fmla="*/ 66 w 10036"/>
              <a:gd name="connsiteY5" fmla="*/ 9528 h 13583"/>
              <a:gd name="connsiteX6" fmla="*/ 66 w 10036"/>
              <a:gd name="connsiteY6" fmla="*/ 7638 h 13583"/>
              <a:gd name="connsiteX7" fmla="*/ 799 w 10036"/>
              <a:gd name="connsiteY7" fmla="*/ 0 h 13583"/>
              <a:gd name="connsiteX0" fmla="*/ 799 w 10036"/>
              <a:gd name="connsiteY0" fmla="*/ 0 h 13998"/>
              <a:gd name="connsiteX1" fmla="*/ 10036 w 10036"/>
              <a:gd name="connsiteY1" fmla="*/ 3583 h 13998"/>
              <a:gd name="connsiteX2" fmla="*/ 4304 w 10036"/>
              <a:gd name="connsiteY2" fmla="*/ 3882 h 13998"/>
              <a:gd name="connsiteX3" fmla="*/ 10036 w 10036"/>
              <a:gd name="connsiteY3" fmla="*/ 13583 h 13998"/>
              <a:gd name="connsiteX4" fmla="*/ 1700 w 10036"/>
              <a:gd name="connsiteY4" fmla="*/ 4479 h 13998"/>
              <a:gd name="connsiteX5" fmla="*/ 3002 w 10036"/>
              <a:gd name="connsiteY5" fmla="*/ 11644 h 13998"/>
              <a:gd name="connsiteX6" fmla="*/ 66 w 10036"/>
              <a:gd name="connsiteY6" fmla="*/ 7638 h 13998"/>
              <a:gd name="connsiteX7" fmla="*/ 799 w 10036"/>
              <a:gd name="connsiteY7" fmla="*/ 0 h 13998"/>
              <a:gd name="connsiteX0" fmla="*/ 799 w 10036"/>
              <a:gd name="connsiteY0" fmla="*/ 0 h 13998"/>
              <a:gd name="connsiteX1" fmla="*/ 10036 w 10036"/>
              <a:gd name="connsiteY1" fmla="*/ 3583 h 13998"/>
              <a:gd name="connsiteX2" fmla="*/ 4304 w 10036"/>
              <a:gd name="connsiteY2" fmla="*/ 3882 h 13998"/>
              <a:gd name="connsiteX3" fmla="*/ 7008 w 10036"/>
              <a:gd name="connsiteY3" fmla="*/ 9256 h 13998"/>
              <a:gd name="connsiteX4" fmla="*/ 1700 w 10036"/>
              <a:gd name="connsiteY4" fmla="*/ 4479 h 13998"/>
              <a:gd name="connsiteX5" fmla="*/ 3002 w 10036"/>
              <a:gd name="connsiteY5" fmla="*/ 11644 h 13998"/>
              <a:gd name="connsiteX6" fmla="*/ 66 w 10036"/>
              <a:gd name="connsiteY6" fmla="*/ 7638 h 13998"/>
              <a:gd name="connsiteX7" fmla="*/ 799 w 10036"/>
              <a:gd name="connsiteY7" fmla="*/ 0 h 13998"/>
              <a:gd name="connsiteX0" fmla="*/ 799 w 7008"/>
              <a:gd name="connsiteY0" fmla="*/ 0 h 13998"/>
              <a:gd name="connsiteX1" fmla="*/ 6607 w 7008"/>
              <a:gd name="connsiteY1" fmla="*/ 2389 h 13998"/>
              <a:gd name="connsiteX2" fmla="*/ 4304 w 7008"/>
              <a:gd name="connsiteY2" fmla="*/ 3882 h 13998"/>
              <a:gd name="connsiteX3" fmla="*/ 7008 w 7008"/>
              <a:gd name="connsiteY3" fmla="*/ 9256 h 13998"/>
              <a:gd name="connsiteX4" fmla="*/ 1700 w 7008"/>
              <a:gd name="connsiteY4" fmla="*/ 4479 h 13998"/>
              <a:gd name="connsiteX5" fmla="*/ 3002 w 7008"/>
              <a:gd name="connsiteY5" fmla="*/ 11644 h 13998"/>
              <a:gd name="connsiteX6" fmla="*/ 66 w 7008"/>
              <a:gd name="connsiteY6" fmla="*/ 7638 h 13998"/>
              <a:gd name="connsiteX7" fmla="*/ 799 w 7008"/>
              <a:gd name="connsiteY7" fmla="*/ 0 h 13998"/>
              <a:gd name="connsiteX0" fmla="*/ 1140 w 10000"/>
              <a:gd name="connsiteY0" fmla="*/ 4716 h 14716"/>
              <a:gd name="connsiteX1" fmla="*/ 9428 w 10000"/>
              <a:gd name="connsiteY1" fmla="*/ 6423 h 14716"/>
              <a:gd name="connsiteX2" fmla="*/ 6142 w 10000"/>
              <a:gd name="connsiteY2" fmla="*/ 7489 h 14716"/>
              <a:gd name="connsiteX3" fmla="*/ 10000 w 10000"/>
              <a:gd name="connsiteY3" fmla="*/ 11328 h 14716"/>
              <a:gd name="connsiteX4" fmla="*/ 2426 w 10000"/>
              <a:gd name="connsiteY4" fmla="*/ 7916 h 14716"/>
              <a:gd name="connsiteX5" fmla="*/ 4284 w 10000"/>
              <a:gd name="connsiteY5" fmla="*/ 13034 h 14716"/>
              <a:gd name="connsiteX6" fmla="*/ 94 w 10000"/>
              <a:gd name="connsiteY6" fmla="*/ 10172 h 14716"/>
              <a:gd name="connsiteX7" fmla="*/ 1140 w 10000"/>
              <a:gd name="connsiteY7" fmla="*/ 4716 h 14716"/>
              <a:gd name="connsiteX0" fmla="*/ 1140 w 14749"/>
              <a:gd name="connsiteY0" fmla="*/ 1065 h 14716"/>
              <a:gd name="connsiteX1" fmla="*/ 14177 w 14749"/>
              <a:gd name="connsiteY1" fmla="*/ 6423 h 14716"/>
              <a:gd name="connsiteX2" fmla="*/ 10891 w 14749"/>
              <a:gd name="connsiteY2" fmla="*/ 7489 h 14716"/>
              <a:gd name="connsiteX3" fmla="*/ 14749 w 14749"/>
              <a:gd name="connsiteY3" fmla="*/ 11328 h 14716"/>
              <a:gd name="connsiteX4" fmla="*/ 7175 w 14749"/>
              <a:gd name="connsiteY4" fmla="*/ 7916 h 14716"/>
              <a:gd name="connsiteX5" fmla="*/ 9033 w 14749"/>
              <a:gd name="connsiteY5" fmla="*/ 13034 h 14716"/>
              <a:gd name="connsiteX6" fmla="*/ 4843 w 14749"/>
              <a:gd name="connsiteY6" fmla="*/ 10172 h 14716"/>
              <a:gd name="connsiteX7" fmla="*/ 1140 w 14749"/>
              <a:gd name="connsiteY7" fmla="*/ 1065 h 14716"/>
              <a:gd name="connsiteX0" fmla="*/ 1140 w 14749"/>
              <a:gd name="connsiteY0" fmla="*/ 1065 h 14716"/>
              <a:gd name="connsiteX1" fmla="*/ 14177 w 14749"/>
              <a:gd name="connsiteY1" fmla="*/ 6423 h 14716"/>
              <a:gd name="connsiteX2" fmla="*/ 10891 w 14749"/>
              <a:gd name="connsiteY2" fmla="*/ 7489 h 14716"/>
              <a:gd name="connsiteX3" fmla="*/ 14749 w 14749"/>
              <a:gd name="connsiteY3" fmla="*/ 11328 h 14716"/>
              <a:gd name="connsiteX4" fmla="*/ 7175 w 14749"/>
              <a:gd name="connsiteY4" fmla="*/ 7916 h 14716"/>
              <a:gd name="connsiteX5" fmla="*/ 9033 w 14749"/>
              <a:gd name="connsiteY5" fmla="*/ 13034 h 14716"/>
              <a:gd name="connsiteX6" fmla="*/ 2371 w 14749"/>
              <a:gd name="connsiteY6" fmla="*/ 7677 h 14716"/>
              <a:gd name="connsiteX7" fmla="*/ 1140 w 14749"/>
              <a:gd name="connsiteY7" fmla="*/ 1065 h 14716"/>
              <a:gd name="connsiteX0" fmla="*/ 1140 w 14749"/>
              <a:gd name="connsiteY0" fmla="*/ 1065 h 14716"/>
              <a:gd name="connsiteX1" fmla="*/ 14177 w 14749"/>
              <a:gd name="connsiteY1" fmla="*/ 6423 h 14716"/>
              <a:gd name="connsiteX2" fmla="*/ 10891 w 14749"/>
              <a:gd name="connsiteY2" fmla="*/ 7489 h 14716"/>
              <a:gd name="connsiteX3" fmla="*/ 14749 w 14749"/>
              <a:gd name="connsiteY3" fmla="*/ 11328 h 14716"/>
              <a:gd name="connsiteX4" fmla="*/ 5372 w 14749"/>
              <a:gd name="connsiteY4" fmla="*/ 6397 h 14716"/>
              <a:gd name="connsiteX5" fmla="*/ 9033 w 14749"/>
              <a:gd name="connsiteY5" fmla="*/ 13034 h 14716"/>
              <a:gd name="connsiteX6" fmla="*/ 2371 w 14749"/>
              <a:gd name="connsiteY6" fmla="*/ 7677 h 14716"/>
              <a:gd name="connsiteX7" fmla="*/ 1140 w 14749"/>
              <a:gd name="connsiteY7" fmla="*/ 1065 h 14716"/>
              <a:gd name="connsiteX0" fmla="*/ 1140 w 14749"/>
              <a:gd name="connsiteY0" fmla="*/ 1065 h 11328"/>
              <a:gd name="connsiteX1" fmla="*/ 14177 w 14749"/>
              <a:gd name="connsiteY1" fmla="*/ 6423 h 11328"/>
              <a:gd name="connsiteX2" fmla="*/ 10891 w 14749"/>
              <a:gd name="connsiteY2" fmla="*/ 7489 h 11328"/>
              <a:gd name="connsiteX3" fmla="*/ 14749 w 14749"/>
              <a:gd name="connsiteY3" fmla="*/ 11328 h 11328"/>
              <a:gd name="connsiteX4" fmla="*/ 5372 w 14749"/>
              <a:gd name="connsiteY4" fmla="*/ 6397 h 11328"/>
              <a:gd name="connsiteX5" fmla="*/ 7516 w 14749"/>
              <a:gd name="connsiteY5" fmla="*/ 9597 h 11328"/>
              <a:gd name="connsiteX6" fmla="*/ 2371 w 14749"/>
              <a:gd name="connsiteY6" fmla="*/ 7677 h 11328"/>
              <a:gd name="connsiteX7" fmla="*/ 1140 w 14749"/>
              <a:gd name="connsiteY7" fmla="*/ 1065 h 11328"/>
              <a:gd name="connsiteX0" fmla="*/ 1140 w 14749"/>
              <a:gd name="connsiteY0" fmla="*/ 1065 h 11328"/>
              <a:gd name="connsiteX1" fmla="*/ 14177 w 14749"/>
              <a:gd name="connsiteY1" fmla="*/ 6423 h 11328"/>
              <a:gd name="connsiteX2" fmla="*/ 10891 w 14749"/>
              <a:gd name="connsiteY2" fmla="*/ 7489 h 11328"/>
              <a:gd name="connsiteX3" fmla="*/ 14749 w 14749"/>
              <a:gd name="connsiteY3" fmla="*/ 11328 h 11328"/>
              <a:gd name="connsiteX4" fmla="*/ 5372 w 14749"/>
              <a:gd name="connsiteY4" fmla="*/ 6397 h 11328"/>
              <a:gd name="connsiteX5" fmla="*/ 7516 w 14749"/>
              <a:gd name="connsiteY5" fmla="*/ 9597 h 11328"/>
              <a:gd name="connsiteX6" fmla="*/ 3658 w 14749"/>
              <a:gd name="connsiteY6" fmla="*/ 5544 h 11328"/>
              <a:gd name="connsiteX7" fmla="*/ 1140 w 14749"/>
              <a:gd name="connsiteY7" fmla="*/ 1065 h 11328"/>
              <a:gd name="connsiteX0" fmla="*/ 1140 w 14749"/>
              <a:gd name="connsiteY0" fmla="*/ 1065 h 11328"/>
              <a:gd name="connsiteX1" fmla="*/ 14177 w 14749"/>
              <a:gd name="connsiteY1" fmla="*/ 6423 h 11328"/>
              <a:gd name="connsiteX2" fmla="*/ 10891 w 14749"/>
              <a:gd name="connsiteY2" fmla="*/ 7489 h 11328"/>
              <a:gd name="connsiteX3" fmla="*/ 14749 w 14749"/>
              <a:gd name="connsiteY3" fmla="*/ 11328 h 11328"/>
              <a:gd name="connsiteX4" fmla="*/ 5372 w 14749"/>
              <a:gd name="connsiteY4" fmla="*/ 6397 h 11328"/>
              <a:gd name="connsiteX5" fmla="*/ 7516 w 14749"/>
              <a:gd name="connsiteY5" fmla="*/ 9597 h 11328"/>
              <a:gd name="connsiteX6" fmla="*/ 3658 w 14749"/>
              <a:gd name="connsiteY6" fmla="*/ 5544 h 11328"/>
              <a:gd name="connsiteX7" fmla="*/ 1140 w 14749"/>
              <a:gd name="connsiteY7" fmla="*/ 1065 h 11328"/>
              <a:gd name="connsiteX0" fmla="*/ 1140 w 14749"/>
              <a:gd name="connsiteY0" fmla="*/ 1065 h 11328"/>
              <a:gd name="connsiteX1" fmla="*/ 14177 w 14749"/>
              <a:gd name="connsiteY1" fmla="*/ 6423 h 11328"/>
              <a:gd name="connsiteX2" fmla="*/ 10891 w 14749"/>
              <a:gd name="connsiteY2" fmla="*/ 7489 h 11328"/>
              <a:gd name="connsiteX3" fmla="*/ 14749 w 14749"/>
              <a:gd name="connsiteY3" fmla="*/ 11328 h 11328"/>
              <a:gd name="connsiteX4" fmla="*/ 5372 w 14749"/>
              <a:gd name="connsiteY4" fmla="*/ 6397 h 11328"/>
              <a:gd name="connsiteX5" fmla="*/ 7516 w 14749"/>
              <a:gd name="connsiteY5" fmla="*/ 9597 h 11328"/>
              <a:gd name="connsiteX6" fmla="*/ 3515 w 14749"/>
              <a:gd name="connsiteY6" fmla="*/ 3838 h 11328"/>
              <a:gd name="connsiteX7" fmla="*/ 1140 w 14749"/>
              <a:gd name="connsiteY7" fmla="*/ 1065 h 11328"/>
              <a:gd name="connsiteX0" fmla="*/ 1140 w 14749"/>
              <a:gd name="connsiteY0" fmla="*/ 1065 h 11328"/>
              <a:gd name="connsiteX1" fmla="*/ 14177 w 14749"/>
              <a:gd name="connsiteY1" fmla="*/ 6423 h 11328"/>
              <a:gd name="connsiteX2" fmla="*/ 7373 w 14749"/>
              <a:gd name="connsiteY2" fmla="*/ 4051 h 11328"/>
              <a:gd name="connsiteX3" fmla="*/ 14749 w 14749"/>
              <a:gd name="connsiteY3" fmla="*/ 11328 h 11328"/>
              <a:gd name="connsiteX4" fmla="*/ 5372 w 14749"/>
              <a:gd name="connsiteY4" fmla="*/ 6397 h 11328"/>
              <a:gd name="connsiteX5" fmla="*/ 7516 w 14749"/>
              <a:gd name="connsiteY5" fmla="*/ 9597 h 11328"/>
              <a:gd name="connsiteX6" fmla="*/ 3515 w 14749"/>
              <a:gd name="connsiteY6" fmla="*/ 3838 h 11328"/>
              <a:gd name="connsiteX7" fmla="*/ 1140 w 14749"/>
              <a:gd name="connsiteY7" fmla="*/ 1065 h 11328"/>
              <a:gd name="connsiteX0" fmla="*/ 1140 w 14749"/>
              <a:gd name="connsiteY0" fmla="*/ 0 h 10263"/>
              <a:gd name="connsiteX1" fmla="*/ 14089 w 14749"/>
              <a:gd name="connsiteY1" fmla="*/ 7465 h 10263"/>
              <a:gd name="connsiteX2" fmla="*/ 7373 w 14749"/>
              <a:gd name="connsiteY2" fmla="*/ 2986 h 10263"/>
              <a:gd name="connsiteX3" fmla="*/ 14749 w 14749"/>
              <a:gd name="connsiteY3" fmla="*/ 10263 h 10263"/>
              <a:gd name="connsiteX4" fmla="*/ 5372 w 14749"/>
              <a:gd name="connsiteY4" fmla="*/ 5332 h 10263"/>
              <a:gd name="connsiteX5" fmla="*/ 7516 w 14749"/>
              <a:gd name="connsiteY5" fmla="*/ 8532 h 10263"/>
              <a:gd name="connsiteX6" fmla="*/ 3515 w 14749"/>
              <a:gd name="connsiteY6" fmla="*/ 2773 h 10263"/>
              <a:gd name="connsiteX7" fmla="*/ 1140 w 14749"/>
              <a:gd name="connsiteY7" fmla="*/ 0 h 10263"/>
              <a:gd name="connsiteX0" fmla="*/ 1140 w 14749"/>
              <a:gd name="connsiteY0" fmla="*/ 8320 h 18583"/>
              <a:gd name="connsiteX1" fmla="*/ 14089 w 14749"/>
              <a:gd name="connsiteY1" fmla="*/ 15785 h 18583"/>
              <a:gd name="connsiteX2" fmla="*/ 7373 w 14749"/>
              <a:gd name="connsiteY2" fmla="*/ 11306 h 18583"/>
              <a:gd name="connsiteX3" fmla="*/ 14749 w 14749"/>
              <a:gd name="connsiteY3" fmla="*/ 18583 h 18583"/>
              <a:gd name="connsiteX4" fmla="*/ 5372 w 14749"/>
              <a:gd name="connsiteY4" fmla="*/ 13652 h 18583"/>
              <a:gd name="connsiteX5" fmla="*/ 7516 w 14749"/>
              <a:gd name="connsiteY5" fmla="*/ 16852 h 18583"/>
              <a:gd name="connsiteX6" fmla="*/ 3515 w 14749"/>
              <a:gd name="connsiteY6" fmla="*/ 11093 h 18583"/>
              <a:gd name="connsiteX7" fmla="*/ 1140 w 14749"/>
              <a:gd name="connsiteY7" fmla="*/ 8320 h 18583"/>
              <a:gd name="connsiteX0" fmla="*/ 1140 w 14089"/>
              <a:gd name="connsiteY0" fmla="*/ 8320 h 18534"/>
              <a:gd name="connsiteX1" fmla="*/ 14089 w 14089"/>
              <a:gd name="connsiteY1" fmla="*/ 15785 h 18534"/>
              <a:gd name="connsiteX2" fmla="*/ 7373 w 14089"/>
              <a:gd name="connsiteY2" fmla="*/ 11306 h 18534"/>
              <a:gd name="connsiteX3" fmla="*/ 13803 w 14089"/>
              <a:gd name="connsiteY3" fmla="*/ 17810 h 18534"/>
              <a:gd name="connsiteX4" fmla="*/ 5372 w 14089"/>
              <a:gd name="connsiteY4" fmla="*/ 13652 h 18534"/>
              <a:gd name="connsiteX5" fmla="*/ 7516 w 14089"/>
              <a:gd name="connsiteY5" fmla="*/ 16852 h 18534"/>
              <a:gd name="connsiteX6" fmla="*/ 3515 w 14089"/>
              <a:gd name="connsiteY6" fmla="*/ 11093 h 18534"/>
              <a:gd name="connsiteX7" fmla="*/ 1140 w 14089"/>
              <a:gd name="connsiteY7" fmla="*/ 8320 h 18534"/>
              <a:gd name="connsiteX0" fmla="*/ 1140 w 14089"/>
              <a:gd name="connsiteY0" fmla="*/ 8320 h 20383"/>
              <a:gd name="connsiteX1" fmla="*/ 14089 w 14089"/>
              <a:gd name="connsiteY1" fmla="*/ 15785 h 20383"/>
              <a:gd name="connsiteX2" fmla="*/ 7373 w 14089"/>
              <a:gd name="connsiteY2" fmla="*/ 11306 h 20383"/>
              <a:gd name="connsiteX3" fmla="*/ 13803 w 14089"/>
              <a:gd name="connsiteY3" fmla="*/ 17810 h 20383"/>
              <a:gd name="connsiteX4" fmla="*/ 5372 w 14089"/>
              <a:gd name="connsiteY4" fmla="*/ 13652 h 20383"/>
              <a:gd name="connsiteX5" fmla="*/ 7516 w 14089"/>
              <a:gd name="connsiteY5" fmla="*/ 16852 h 20383"/>
              <a:gd name="connsiteX6" fmla="*/ 3515 w 14089"/>
              <a:gd name="connsiteY6" fmla="*/ 11093 h 20383"/>
              <a:gd name="connsiteX7" fmla="*/ 1140 w 14089"/>
              <a:gd name="connsiteY7" fmla="*/ 8320 h 20383"/>
              <a:gd name="connsiteX0" fmla="*/ 1140 w 14089"/>
              <a:gd name="connsiteY0" fmla="*/ 8320 h 20383"/>
              <a:gd name="connsiteX1" fmla="*/ 14089 w 14089"/>
              <a:gd name="connsiteY1" fmla="*/ 15785 h 20383"/>
              <a:gd name="connsiteX2" fmla="*/ 7373 w 14089"/>
              <a:gd name="connsiteY2" fmla="*/ 11306 h 20383"/>
              <a:gd name="connsiteX3" fmla="*/ 13803 w 14089"/>
              <a:gd name="connsiteY3" fmla="*/ 17810 h 20383"/>
              <a:gd name="connsiteX4" fmla="*/ 5372 w 14089"/>
              <a:gd name="connsiteY4" fmla="*/ 13652 h 20383"/>
              <a:gd name="connsiteX5" fmla="*/ 7516 w 14089"/>
              <a:gd name="connsiteY5" fmla="*/ 16852 h 20383"/>
              <a:gd name="connsiteX6" fmla="*/ 3515 w 14089"/>
              <a:gd name="connsiteY6" fmla="*/ 11093 h 20383"/>
              <a:gd name="connsiteX7" fmla="*/ 1140 w 14089"/>
              <a:gd name="connsiteY7" fmla="*/ 8320 h 2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89" h="20383">
                <a:moveTo>
                  <a:pt x="1140" y="8320"/>
                </a:moveTo>
                <a:cubicBezTo>
                  <a:pt x="3903" y="8889"/>
                  <a:pt x="13209" y="0"/>
                  <a:pt x="14089" y="15785"/>
                </a:cubicBezTo>
                <a:cubicBezTo>
                  <a:pt x="12775" y="15785"/>
                  <a:pt x="7277" y="10489"/>
                  <a:pt x="7373" y="11306"/>
                </a:cubicBezTo>
                <a:cubicBezTo>
                  <a:pt x="7468" y="12124"/>
                  <a:pt x="11485" y="20383"/>
                  <a:pt x="13803" y="17810"/>
                </a:cubicBezTo>
                <a:cubicBezTo>
                  <a:pt x="10956" y="11682"/>
                  <a:pt x="8182" y="15038"/>
                  <a:pt x="5372" y="13652"/>
                </a:cubicBezTo>
                <a:cubicBezTo>
                  <a:pt x="4232" y="13652"/>
                  <a:pt x="7731" y="18534"/>
                  <a:pt x="7516" y="16852"/>
                </a:cubicBezTo>
                <a:cubicBezTo>
                  <a:pt x="7459" y="16407"/>
                  <a:pt x="3458" y="11539"/>
                  <a:pt x="3515" y="11093"/>
                </a:cubicBezTo>
                <a:cubicBezTo>
                  <a:pt x="2954" y="15678"/>
                  <a:pt x="0" y="8320"/>
                  <a:pt x="1140" y="8320"/>
                </a:cubicBezTo>
                <a:close/>
              </a:path>
            </a:pathLst>
          </a:custGeom>
          <a:solidFill>
            <a:srgbClr val="FFEBAB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0952" y="116632"/>
            <a:ext cx="3203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Интеграция талантов -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в интересах развития общества и экономики!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Century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Капля 12"/>
          <p:cNvSpPr/>
          <p:nvPr/>
        </p:nvSpPr>
        <p:spPr>
          <a:xfrm>
            <a:off x="2411760" y="2736313"/>
            <a:ext cx="3024336" cy="2178238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07804" y="3139575"/>
            <a:ext cx="2520280" cy="1200329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Фрау Шмидт, а когда мы идем </a:t>
            </a: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на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Gentium Basic" panose="02000503060000020004" pitchFamily="2" charset="0"/>
                <a:ea typeface="Arial Unicode MS" pitchFamily="34" charset="-128"/>
                <a:cs typeface="Arial Unicode MS" pitchFamily="34" charset="-128"/>
              </a:rPr>
              <a:t>BMW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518" y="-586292"/>
            <a:ext cx="103026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лилиния 7"/>
          <p:cNvSpPr/>
          <p:nvPr/>
        </p:nvSpPr>
        <p:spPr>
          <a:xfrm rot="5400000">
            <a:off x="-3154336" y="-1742660"/>
            <a:ext cx="7459784" cy="8568952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30 w 10000"/>
              <a:gd name="connsiteY5" fmla="*/ 5945 h 10000"/>
              <a:gd name="connsiteX6" fmla="*/ 30 w 10000"/>
              <a:gd name="connsiteY6" fmla="*/ 4055 h 10000"/>
              <a:gd name="connsiteX7" fmla="*/ 1667 w 10000"/>
              <a:gd name="connsiteY7" fmla="*/ 0 h 10000"/>
              <a:gd name="connsiteX0" fmla="*/ 799 w 10036"/>
              <a:gd name="connsiteY0" fmla="*/ 0 h 13583"/>
              <a:gd name="connsiteX1" fmla="*/ 10036 w 10036"/>
              <a:gd name="connsiteY1" fmla="*/ 3583 h 13583"/>
              <a:gd name="connsiteX2" fmla="*/ 8369 w 10036"/>
              <a:gd name="connsiteY2" fmla="*/ 8583 h 13583"/>
              <a:gd name="connsiteX3" fmla="*/ 10036 w 10036"/>
              <a:gd name="connsiteY3" fmla="*/ 13583 h 13583"/>
              <a:gd name="connsiteX4" fmla="*/ 1703 w 10036"/>
              <a:gd name="connsiteY4" fmla="*/ 13583 h 13583"/>
              <a:gd name="connsiteX5" fmla="*/ 66 w 10036"/>
              <a:gd name="connsiteY5" fmla="*/ 9528 h 13583"/>
              <a:gd name="connsiteX6" fmla="*/ 66 w 10036"/>
              <a:gd name="connsiteY6" fmla="*/ 7638 h 13583"/>
              <a:gd name="connsiteX7" fmla="*/ 799 w 10036"/>
              <a:gd name="connsiteY7" fmla="*/ 0 h 13583"/>
              <a:gd name="connsiteX0" fmla="*/ 799 w 10036"/>
              <a:gd name="connsiteY0" fmla="*/ 0 h 13583"/>
              <a:gd name="connsiteX1" fmla="*/ 10036 w 10036"/>
              <a:gd name="connsiteY1" fmla="*/ 3583 h 13583"/>
              <a:gd name="connsiteX2" fmla="*/ 8369 w 10036"/>
              <a:gd name="connsiteY2" fmla="*/ 8583 h 13583"/>
              <a:gd name="connsiteX3" fmla="*/ 10036 w 10036"/>
              <a:gd name="connsiteY3" fmla="*/ 13583 h 13583"/>
              <a:gd name="connsiteX4" fmla="*/ 1700 w 10036"/>
              <a:gd name="connsiteY4" fmla="*/ 4479 h 13583"/>
              <a:gd name="connsiteX5" fmla="*/ 66 w 10036"/>
              <a:gd name="connsiteY5" fmla="*/ 9528 h 13583"/>
              <a:gd name="connsiteX6" fmla="*/ 66 w 10036"/>
              <a:gd name="connsiteY6" fmla="*/ 7638 h 13583"/>
              <a:gd name="connsiteX7" fmla="*/ 799 w 10036"/>
              <a:gd name="connsiteY7" fmla="*/ 0 h 13583"/>
              <a:gd name="connsiteX0" fmla="*/ 799 w 10036"/>
              <a:gd name="connsiteY0" fmla="*/ 0 h 13583"/>
              <a:gd name="connsiteX1" fmla="*/ 10036 w 10036"/>
              <a:gd name="connsiteY1" fmla="*/ 3583 h 13583"/>
              <a:gd name="connsiteX2" fmla="*/ 4304 w 10036"/>
              <a:gd name="connsiteY2" fmla="*/ 3882 h 13583"/>
              <a:gd name="connsiteX3" fmla="*/ 10036 w 10036"/>
              <a:gd name="connsiteY3" fmla="*/ 13583 h 13583"/>
              <a:gd name="connsiteX4" fmla="*/ 1700 w 10036"/>
              <a:gd name="connsiteY4" fmla="*/ 4479 h 13583"/>
              <a:gd name="connsiteX5" fmla="*/ 66 w 10036"/>
              <a:gd name="connsiteY5" fmla="*/ 9528 h 13583"/>
              <a:gd name="connsiteX6" fmla="*/ 66 w 10036"/>
              <a:gd name="connsiteY6" fmla="*/ 7638 h 13583"/>
              <a:gd name="connsiteX7" fmla="*/ 799 w 10036"/>
              <a:gd name="connsiteY7" fmla="*/ 0 h 13583"/>
              <a:gd name="connsiteX0" fmla="*/ 799 w 10036"/>
              <a:gd name="connsiteY0" fmla="*/ 0 h 13998"/>
              <a:gd name="connsiteX1" fmla="*/ 10036 w 10036"/>
              <a:gd name="connsiteY1" fmla="*/ 3583 h 13998"/>
              <a:gd name="connsiteX2" fmla="*/ 4304 w 10036"/>
              <a:gd name="connsiteY2" fmla="*/ 3882 h 13998"/>
              <a:gd name="connsiteX3" fmla="*/ 10036 w 10036"/>
              <a:gd name="connsiteY3" fmla="*/ 13583 h 13998"/>
              <a:gd name="connsiteX4" fmla="*/ 1700 w 10036"/>
              <a:gd name="connsiteY4" fmla="*/ 4479 h 13998"/>
              <a:gd name="connsiteX5" fmla="*/ 3002 w 10036"/>
              <a:gd name="connsiteY5" fmla="*/ 11644 h 13998"/>
              <a:gd name="connsiteX6" fmla="*/ 66 w 10036"/>
              <a:gd name="connsiteY6" fmla="*/ 7638 h 13998"/>
              <a:gd name="connsiteX7" fmla="*/ 799 w 10036"/>
              <a:gd name="connsiteY7" fmla="*/ 0 h 13998"/>
              <a:gd name="connsiteX0" fmla="*/ 799 w 10036"/>
              <a:gd name="connsiteY0" fmla="*/ 0 h 13998"/>
              <a:gd name="connsiteX1" fmla="*/ 10036 w 10036"/>
              <a:gd name="connsiteY1" fmla="*/ 3583 h 13998"/>
              <a:gd name="connsiteX2" fmla="*/ 4304 w 10036"/>
              <a:gd name="connsiteY2" fmla="*/ 3882 h 13998"/>
              <a:gd name="connsiteX3" fmla="*/ 7008 w 10036"/>
              <a:gd name="connsiteY3" fmla="*/ 9256 h 13998"/>
              <a:gd name="connsiteX4" fmla="*/ 1700 w 10036"/>
              <a:gd name="connsiteY4" fmla="*/ 4479 h 13998"/>
              <a:gd name="connsiteX5" fmla="*/ 3002 w 10036"/>
              <a:gd name="connsiteY5" fmla="*/ 11644 h 13998"/>
              <a:gd name="connsiteX6" fmla="*/ 66 w 10036"/>
              <a:gd name="connsiteY6" fmla="*/ 7638 h 13998"/>
              <a:gd name="connsiteX7" fmla="*/ 799 w 10036"/>
              <a:gd name="connsiteY7" fmla="*/ 0 h 13998"/>
              <a:gd name="connsiteX0" fmla="*/ 799 w 7008"/>
              <a:gd name="connsiteY0" fmla="*/ 0 h 13998"/>
              <a:gd name="connsiteX1" fmla="*/ 6607 w 7008"/>
              <a:gd name="connsiteY1" fmla="*/ 2389 h 13998"/>
              <a:gd name="connsiteX2" fmla="*/ 4304 w 7008"/>
              <a:gd name="connsiteY2" fmla="*/ 3882 h 13998"/>
              <a:gd name="connsiteX3" fmla="*/ 7008 w 7008"/>
              <a:gd name="connsiteY3" fmla="*/ 9256 h 13998"/>
              <a:gd name="connsiteX4" fmla="*/ 1700 w 7008"/>
              <a:gd name="connsiteY4" fmla="*/ 4479 h 13998"/>
              <a:gd name="connsiteX5" fmla="*/ 3002 w 7008"/>
              <a:gd name="connsiteY5" fmla="*/ 11644 h 13998"/>
              <a:gd name="connsiteX6" fmla="*/ 66 w 7008"/>
              <a:gd name="connsiteY6" fmla="*/ 7638 h 13998"/>
              <a:gd name="connsiteX7" fmla="*/ 799 w 7008"/>
              <a:gd name="connsiteY7" fmla="*/ 0 h 13998"/>
              <a:gd name="connsiteX0" fmla="*/ 1140 w 10000"/>
              <a:gd name="connsiteY0" fmla="*/ 4716 h 14716"/>
              <a:gd name="connsiteX1" fmla="*/ 9428 w 10000"/>
              <a:gd name="connsiteY1" fmla="*/ 6423 h 14716"/>
              <a:gd name="connsiteX2" fmla="*/ 6142 w 10000"/>
              <a:gd name="connsiteY2" fmla="*/ 7489 h 14716"/>
              <a:gd name="connsiteX3" fmla="*/ 10000 w 10000"/>
              <a:gd name="connsiteY3" fmla="*/ 11328 h 14716"/>
              <a:gd name="connsiteX4" fmla="*/ 2426 w 10000"/>
              <a:gd name="connsiteY4" fmla="*/ 7916 h 14716"/>
              <a:gd name="connsiteX5" fmla="*/ 4284 w 10000"/>
              <a:gd name="connsiteY5" fmla="*/ 13034 h 14716"/>
              <a:gd name="connsiteX6" fmla="*/ 94 w 10000"/>
              <a:gd name="connsiteY6" fmla="*/ 10172 h 14716"/>
              <a:gd name="connsiteX7" fmla="*/ 1140 w 10000"/>
              <a:gd name="connsiteY7" fmla="*/ 4716 h 14716"/>
              <a:gd name="connsiteX0" fmla="*/ 1140 w 14749"/>
              <a:gd name="connsiteY0" fmla="*/ 1065 h 14716"/>
              <a:gd name="connsiteX1" fmla="*/ 14177 w 14749"/>
              <a:gd name="connsiteY1" fmla="*/ 6423 h 14716"/>
              <a:gd name="connsiteX2" fmla="*/ 10891 w 14749"/>
              <a:gd name="connsiteY2" fmla="*/ 7489 h 14716"/>
              <a:gd name="connsiteX3" fmla="*/ 14749 w 14749"/>
              <a:gd name="connsiteY3" fmla="*/ 11328 h 14716"/>
              <a:gd name="connsiteX4" fmla="*/ 7175 w 14749"/>
              <a:gd name="connsiteY4" fmla="*/ 7916 h 14716"/>
              <a:gd name="connsiteX5" fmla="*/ 9033 w 14749"/>
              <a:gd name="connsiteY5" fmla="*/ 13034 h 14716"/>
              <a:gd name="connsiteX6" fmla="*/ 4843 w 14749"/>
              <a:gd name="connsiteY6" fmla="*/ 10172 h 14716"/>
              <a:gd name="connsiteX7" fmla="*/ 1140 w 14749"/>
              <a:gd name="connsiteY7" fmla="*/ 1065 h 14716"/>
              <a:gd name="connsiteX0" fmla="*/ 1140 w 14749"/>
              <a:gd name="connsiteY0" fmla="*/ 1065 h 14716"/>
              <a:gd name="connsiteX1" fmla="*/ 14177 w 14749"/>
              <a:gd name="connsiteY1" fmla="*/ 6423 h 14716"/>
              <a:gd name="connsiteX2" fmla="*/ 10891 w 14749"/>
              <a:gd name="connsiteY2" fmla="*/ 7489 h 14716"/>
              <a:gd name="connsiteX3" fmla="*/ 14749 w 14749"/>
              <a:gd name="connsiteY3" fmla="*/ 11328 h 14716"/>
              <a:gd name="connsiteX4" fmla="*/ 7175 w 14749"/>
              <a:gd name="connsiteY4" fmla="*/ 7916 h 14716"/>
              <a:gd name="connsiteX5" fmla="*/ 9033 w 14749"/>
              <a:gd name="connsiteY5" fmla="*/ 13034 h 14716"/>
              <a:gd name="connsiteX6" fmla="*/ 2371 w 14749"/>
              <a:gd name="connsiteY6" fmla="*/ 7677 h 14716"/>
              <a:gd name="connsiteX7" fmla="*/ 1140 w 14749"/>
              <a:gd name="connsiteY7" fmla="*/ 1065 h 14716"/>
              <a:gd name="connsiteX0" fmla="*/ 1140 w 14749"/>
              <a:gd name="connsiteY0" fmla="*/ 1065 h 14716"/>
              <a:gd name="connsiteX1" fmla="*/ 14177 w 14749"/>
              <a:gd name="connsiteY1" fmla="*/ 6423 h 14716"/>
              <a:gd name="connsiteX2" fmla="*/ 10891 w 14749"/>
              <a:gd name="connsiteY2" fmla="*/ 7489 h 14716"/>
              <a:gd name="connsiteX3" fmla="*/ 14749 w 14749"/>
              <a:gd name="connsiteY3" fmla="*/ 11328 h 14716"/>
              <a:gd name="connsiteX4" fmla="*/ 5372 w 14749"/>
              <a:gd name="connsiteY4" fmla="*/ 6397 h 14716"/>
              <a:gd name="connsiteX5" fmla="*/ 9033 w 14749"/>
              <a:gd name="connsiteY5" fmla="*/ 13034 h 14716"/>
              <a:gd name="connsiteX6" fmla="*/ 2371 w 14749"/>
              <a:gd name="connsiteY6" fmla="*/ 7677 h 14716"/>
              <a:gd name="connsiteX7" fmla="*/ 1140 w 14749"/>
              <a:gd name="connsiteY7" fmla="*/ 1065 h 14716"/>
              <a:gd name="connsiteX0" fmla="*/ 1140 w 14749"/>
              <a:gd name="connsiteY0" fmla="*/ 1065 h 11328"/>
              <a:gd name="connsiteX1" fmla="*/ 14177 w 14749"/>
              <a:gd name="connsiteY1" fmla="*/ 6423 h 11328"/>
              <a:gd name="connsiteX2" fmla="*/ 10891 w 14749"/>
              <a:gd name="connsiteY2" fmla="*/ 7489 h 11328"/>
              <a:gd name="connsiteX3" fmla="*/ 14749 w 14749"/>
              <a:gd name="connsiteY3" fmla="*/ 11328 h 11328"/>
              <a:gd name="connsiteX4" fmla="*/ 5372 w 14749"/>
              <a:gd name="connsiteY4" fmla="*/ 6397 h 11328"/>
              <a:gd name="connsiteX5" fmla="*/ 7516 w 14749"/>
              <a:gd name="connsiteY5" fmla="*/ 9597 h 11328"/>
              <a:gd name="connsiteX6" fmla="*/ 2371 w 14749"/>
              <a:gd name="connsiteY6" fmla="*/ 7677 h 11328"/>
              <a:gd name="connsiteX7" fmla="*/ 1140 w 14749"/>
              <a:gd name="connsiteY7" fmla="*/ 1065 h 11328"/>
              <a:gd name="connsiteX0" fmla="*/ 1140 w 14749"/>
              <a:gd name="connsiteY0" fmla="*/ 1065 h 11328"/>
              <a:gd name="connsiteX1" fmla="*/ 14177 w 14749"/>
              <a:gd name="connsiteY1" fmla="*/ 6423 h 11328"/>
              <a:gd name="connsiteX2" fmla="*/ 10891 w 14749"/>
              <a:gd name="connsiteY2" fmla="*/ 7489 h 11328"/>
              <a:gd name="connsiteX3" fmla="*/ 14749 w 14749"/>
              <a:gd name="connsiteY3" fmla="*/ 11328 h 11328"/>
              <a:gd name="connsiteX4" fmla="*/ 5372 w 14749"/>
              <a:gd name="connsiteY4" fmla="*/ 6397 h 11328"/>
              <a:gd name="connsiteX5" fmla="*/ 7516 w 14749"/>
              <a:gd name="connsiteY5" fmla="*/ 9597 h 11328"/>
              <a:gd name="connsiteX6" fmla="*/ 3658 w 14749"/>
              <a:gd name="connsiteY6" fmla="*/ 5544 h 11328"/>
              <a:gd name="connsiteX7" fmla="*/ 1140 w 14749"/>
              <a:gd name="connsiteY7" fmla="*/ 1065 h 11328"/>
              <a:gd name="connsiteX0" fmla="*/ 1140 w 14749"/>
              <a:gd name="connsiteY0" fmla="*/ 1065 h 11328"/>
              <a:gd name="connsiteX1" fmla="*/ 14177 w 14749"/>
              <a:gd name="connsiteY1" fmla="*/ 6423 h 11328"/>
              <a:gd name="connsiteX2" fmla="*/ 10891 w 14749"/>
              <a:gd name="connsiteY2" fmla="*/ 7489 h 11328"/>
              <a:gd name="connsiteX3" fmla="*/ 14749 w 14749"/>
              <a:gd name="connsiteY3" fmla="*/ 11328 h 11328"/>
              <a:gd name="connsiteX4" fmla="*/ 5372 w 14749"/>
              <a:gd name="connsiteY4" fmla="*/ 6397 h 11328"/>
              <a:gd name="connsiteX5" fmla="*/ 7516 w 14749"/>
              <a:gd name="connsiteY5" fmla="*/ 9597 h 11328"/>
              <a:gd name="connsiteX6" fmla="*/ 3658 w 14749"/>
              <a:gd name="connsiteY6" fmla="*/ 5544 h 11328"/>
              <a:gd name="connsiteX7" fmla="*/ 1140 w 14749"/>
              <a:gd name="connsiteY7" fmla="*/ 1065 h 11328"/>
              <a:gd name="connsiteX0" fmla="*/ 1140 w 14749"/>
              <a:gd name="connsiteY0" fmla="*/ 1065 h 11328"/>
              <a:gd name="connsiteX1" fmla="*/ 14177 w 14749"/>
              <a:gd name="connsiteY1" fmla="*/ 6423 h 11328"/>
              <a:gd name="connsiteX2" fmla="*/ 10891 w 14749"/>
              <a:gd name="connsiteY2" fmla="*/ 7489 h 11328"/>
              <a:gd name="connsiteX3" fmla="*/ 14749 w 14749"/>
              <a:gd name="connsiteY3" fmla="*/ 11328 h 11328"/>
              <a:gd name="connsiteX4" fmla="*/ 5372 w 14749"/>
              <a:gd name="connsiteY4" fmla="*/ 6397 h 11328"/>
              <a:gd name="connsiteX5" fmla="*/ 7516 w 14749"/>
              <a:gd name="connsiteY5" fmla="*/ 9597 h 11328"/>
              <a:gd name="connsiteX6" fmla="*/ 3515 w 14749"/>
              <a:gd name="connsiteY6" fmla="*/ 3838 h 11328"/>
              <a:gd name="connsiteX7" fmla="*/ 1140 w 14749"/>
              <a:gd name="connsiteY7" fmla="*/ 1065 h 11328"/>
              <a:gd name="connsiteX0" fmla="*/ 1140 w 14749"/>
              <a:gd name="connsiteY0" fmla="*/ 1065 h 11328"/>
              <a:gd name="connsiteX1" fmla="*/ 14177 w 14749"/>
              <a:gd name="connsiteY1" fmla="*/ 6423 h 11328"/>
              <a:gd name="connsiteX2" fmla="*/ 7373 w 14749"/>
              <a:gd name="connsiteY2" fmla="*/ 4051 h 11328"/>
              <a:gd name="connsiteX3" fmla="*/ 14749 w 14749"/>
              <a:gd name="connsiteY3" fmla="*/ 11328 h 11328"/>
              <a:gd name="connsiteX4" fmla="*/ 5372 w 14749"/>
              <a:gd name="connsiteY4" fmla="*/ 6397 h 11328"/>
              <a:gd name="connsiteX5" fmla="*/ 7516 w 14749"/>
              <a:gd name="connsiteY5" fmla="*/ 9597 h 11328"/>
              <a:gd name="connsiteX6" fmla="*/ 3515 w 14749"/>
              <a:gd name="connsiteY6" fmla="*/ 3838 h 11328"/>
              <a:gd name="connsiteX7" fmla="*/ 1140 w 14749"/>
              <a:gd name="connsiteY7" fmla="*/ 1065 h 11328"/>
              <a:gd name="connsiteX0" fmla="*/ 1140 w 14749"/>
              <a:gd name="connsiteY0" fmla="*/ 0 h 10263"/>
              <a:gd name="connsiteX1" fmla="*/ 14089 w 14749"/>
              <a:gd name="connsiteY1" fmla="*/ 7465 h 10263"/>
              <a:gd name="connsiteX2" fmla="*/ 7373 w 14749"/>
              <a:gd name="connsiteY2" fmla="*/ 2986 h 10263"/>
              <a:gd name="connsiteX3" fmla="*/ 14749 w 14749"/>
              <a:gd name="connsiteY3" fmla="*/ 10263 h 10263"/>
              <a:gd name="connsiteX4" fmla="*/ 5372 w 14749"/>
              <a:gd name="connsiteY4" fmla="*/ 5332 h 10263"/>
              <a:gd name="connsiteX5" fmla="*/ 7516 w 14749"/>
              <a:gd name="connsiteY5" fmla="*/ 8532 h 10263"/>
              <a:gd name="connsiteX6" fmla="*/ 3515 w 14749"/>
              <a:gd name="connsiteY6" fmla="*/ 2773 h 10263"/>
              <a:gd name="connsiteX7" fmla="*/ 1140 w 14749"/>
              <a:gd name="connsiteY7" fmla="*/ 0 h 10263"/>
              <a:gd name="connsiteX0" fmla="*/ 1140 w 14749"/>
              <a:gd name="connsiteY0" fmla="*/ 8320 h 18583"/>
              <a:gd name="connsiteX1" fmla="*/ 14089 w 14749"/>
              <a:gd name="connsiteY1" fmla="*/ 15785 h 18583"/>
              <a:gd name="connsiteX2" fmla="*/ 7373 w 14749"/>
              <a:gd name="connsiteY2" fmla="*/ 11306 h 18583"/>
              <a:gd name="connsiteX3" fmla="*/ 14749 w 14749"/>
              <a:gd name="connsiteY3" fmla="*/ 18583 h 18583"/>
              <a:gd name="connsiteX4" fmla="*/ 5372 w 14749"/>
              <a:gd name="connsiteY4" fmla="*/ 13652 h 18583"/>
              <a:gd name="connsiteX5" fmla="*/ 7516 w 14749"/>
              <a:gd name="connsiteY5" fmla="*/ 16852 h 18583"/>
              <a:gd name="connsiteX6" fmla="*/ 3515 w 14749"/>
              <a:gd name="connsiteY6" fmla="*/ 11093 h 18583"/>
              <a:gd name="connsiteX7" fmla="*/ 1140 w 14749"/>
              <a:gd name="connsiteY7" fmla="*/ 8320 h 18583"/>
              <a:gd name="connsiteX0" fmla="*/ 1140 w 14089"/>
              <a:gd name="connsiteY0" fmla="*/ 8320 h 18534"/>
              <a:gd name="connsiteX1" fmla="*/ 14089 w 14089"/>
              <a:gd name="connsiteY1" fmla="*/ 15785 h 18534"/>
              <a:gd name="connsiteX2" fmla="*/ 7373 w 14089"/>
              <a:gd name="connsiteY2" fmla="*/ 11306 h 18534"/>
              <a:gd name="connsiteX3" fmla="*/ 13803 w 14089"/>
              <a:gd name="connsiteY3" fmla="*/ 17810 h 18534"/>
              <a:gd name="connsiteX4" fmla="*/ 5372 w 14089"/>
              <a:gd name="connsiteY4" fmla="*/ 13652 h 18534"/>
              <a:gd name="connsiteX5" fmla="*/ 7516 w 14089"/>
              <a:gd name="connsiteY5" fmla="*/ 16852 h 18534"/>
              <a:gd name="connsiteX6" fmla="*/ 3515 w 14089"/>
              <a:gd name="connsiteY6" fmla="*/ 11093 h 18534"/>
              <a:gd name="connsiteX7" fmla="*/ 1140 w 14089"/>
              <a:gd name="connsiteY7" fmla="*/ 8320 h 18534"/>
              <a:gd name="connsiteX0" fmla="*/ 1140 w 14089"/>
              <a:gd name="connsiteY0" fmla="*/ 8320 h 20383"/>
              <a:gd name="connsiteX1" fmla="*/ 14089 w 14089"/>
              <a:gd name="connsiteY1" fmla="*/ 15785 h 20383"/>
              <a:gd name="connsiteX2" fmla="*/ 7373 w 14089"/>
              <a:gd name="connsiteY2" fmla="*/ 11306 h 20383"/>
              <a:gd name="connsiteX3" fmla="*/ 13803 w 14089"/>
              <a:gd name="connsiteY3" fmla="*/ 17810 h 20383"/>
              <a:gd name="connsiteX4" fmla="*/ 5372 w 14089"/>
              <a:gd name="connsiteY4" fmla="*/ 13652 h 20383"/>
              <a:gd name="connsiteX5" fmla="*/ 7516 w 14089"/>
              <a:gd name="connsiteY5" fmla="*/ 16852 h 20383"/>
              <a:gd name="connsiteX6" fmla="*/ 3515 w 14089"/>
              <a:gd name="connsiteY6" fmla="*/ 11093 h 20383"/>
              <a:gd name="connsiteX7" fmla="*/ 1140 w 14089"/>
              <a:gd name="connsiteY7" fmla="*/ 8320 h 20383"/>
              <a:gd name="connsiteX0" fmla="*/ 1140 w 14089"/>
              <a:gd name="connsiteY0" fmla="*/ 8320 h 20383"/>
              <a:gd name="connsiteX1" fmla="*/ 14089 w 14089"/>
              <a:gd name="connsiteY1" fmla="*/ 15785 h 20383"/>
              <a:gd name="connsiteX2" fmla="*/ 7373 w 14089"/>
              <a:gd name="connsiteY2" fmla="*/ 11306 h 20383"/>
              <a:gd name="connsiteX3" fmla="*/ 13803 w 14089"/>
              <a:gd name="connsiteY3" fmla="*/ 17810 h 20383"/>
              <a:gd name="connsiteX4" fmla="*/ 5372 w 14089"/>
              <a:gd name="connsiteY4" fmla="*/ 13652 h 20383"/>
              <a:gd name="connsiteX5" fmla="*/ 7516 w 14089"/>
              <a:gd name="connsiteY5" fmla="*/ 16852 h 20383"/>
              <a:gd name="connsiteX6" fmla="*/ 3515 w 14089"/>
              <a:gd name="connsiteY6" fmla="*/ 11093 h 20383"/>
              <a:gd name="connsiteX7" fmla="*/ 1140 w 14089"/>
              <a:gd name="connsiteY7" fmla="*/ 8320 h 2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89" h="20383">
                <a:moveTo>
                  <a:pt x="1140" y="8320"/>
                </a:moveTo>
                <a:cubicBezTo>
                  <a:pt x="3903" y="8889"/>
                  <a:pt x="13209" y="0"/>
                  <a:pt x="14089" y="15785"/>
                </a:cubicBezTo>
                <a:cubicBezTo>
                  <a:pt x="12775" y="15785"/>
                  <a:pt x="7277" y="10489"/>
                  <a:pt x="7373" y="11306"/>
                </a:cubicBezTo>
                <a:cubicBezTo>
                  <a:pt x="7468" y="12124"/>
                  <a:pt x="11485" y="20383"/>
                  <a:pt x="13803" y="17810"/>
                </a:cubicBezTo>
                <a:cubicBezTo>
                  <a:pt x="10956" y="11682"/>
                  <a:pt x="8182" y="15038"/>
                  <a:pt x="5372" y="13652"/>
                </a:cubicBezTo>
                <a:cubicBezTo>
                  <a:pt x="4232" y="13652"/>
                  <a:pt x="7731" y="18534"/>
                  <a:pt x="7516" y="16852"/>
                </a:cubicBezTo>
                <a:cubicBezTo>
                  <a:pt x="7459" y="16407"/>
                  <a:pt x="3458" y="11539"/>
                  <a:pt x="3515" y="11093"/>
                </a:cubicBezTo>
                <a:cubicBezTo>
                  <a:pt x="2954" y="15678"/>
                  <a:pt x="0" y="8320"/>
                  <a:pt x="1140" y="8320"/>
                </a:cubicBezTo>
                <a:close/>
              </a:path>
            </a:pathLst>
          </a:custGeom>
          <a:solidFill>
            <a:srgbClr val="FFEBAB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796122"/>
              </p:ext>
            </p:extLst>
          </p:nvPr>
        </p:nvGraphicFramePr>
        <p:xfrm>
          <a:off x="125760" y="3428999"/>
          <a:ext cx="9144000" cy="3717023"/>
        </p:xfrm>
        <a:graphic>
          <a:graphicData uri="http://schemas.openxmlformats.org/drawingml/2006/table">
            <a:tbl>
              <a:tblPr firstRow="1" firstCol="1" bandRow="1"/>
              <a:tblGrid>
                <a:gridCol w="3048000"/>
                <a:gridCol w="3048000"/>
                <a:gridCol w="3048000"/>
              </a:tblGrid>
              <a:tr h="72008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ГЕРМАНИЯ: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соподчиненность социальной политики и развития экономики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>
                        <a:alpha val="83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577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Технологии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молодежной политики: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Самостоятельность и    проектная активность молодежи в</a:t>
                      </a:r>
                      <a:r>
                        <a:rPr lang="ru-RU" sz="1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 решении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задач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Технологии образования: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Развитие потенциала умений и ранняя дифференциация (базовая, основная школы, гимназия)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Технологии  профобразования: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Дуальное обучение  + простая модель  роста:</a:t>
                      </a:r>
                      <a:r>
                        <a:rPr lang="ru-RU" sz="1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 подмастерье, мастер, наставник, ученый </a:t>
                      </a:r>
                      <a:endParaRPr lang="ru-RU" sz="1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Капля 9"/>
          <p:cNvSpPr/>
          <p:nvPr/>
        </p:nvSpPr>
        <p:spPr>
          <a:xfrm>
            <a:off x="6293300" y="-158247"/>
            <a:ext cx="2959219" cy="2098692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732239" y="0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…в 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2017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году, Петер. Все экскурсии 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  <a:ea typeface="Arial Unicode MS" pitchFamily="34" charset="-128"/>
                <a:cs typeface="Arial Unicode MS" pitchFamily="34" charset="-128"/>
              </a:rPr>
              <a:t>BMW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на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2016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год забронированы !</a:t>
            </a:r>
          </a:p>
        </p:txBody>
      </p:sp>
    </p:spTree>
    <p:extLst>
      <p:ext uri="{BB962C8B-B14F-4D97-AF65-F5344CB8AC3E}">
        <p14:creationId xmlns:p14="http://schemas.microsoft.com/office/powerpoint/2010/main" val="21475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08520" y="0"/>
            <a:ext cx="94918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>
          <a:xfrm rot="5400000">
            <a:off x="-1642168" y="-1156368"/>
            <a:ext cx="7459784" cy="8568952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30 w 10000"/>
              <a:gd name="connsiteY5" fmla="*/ 5945 h 10000"/>
              <a:gd name="connsiteX6" fmla="*/ 30 w 10000"/>
              <a:gd name="connsiteY6" fmla="*/ 4055 h 10000"/>
              <a:gd name="connsiteX7" fmla="*/ 1667 w 10000"/>
              <a:gd name="connsiteY7" fmla="*/ 0 h 10000"/>
              <a:gd name="connsiteX0" fmla="*/ 799 w 10036"/>
              <a:gd name="connsiteY0" fmla="*/ 0 h 13583"/>
              <a:gd name="connsiteX1" fmla="*/ 10036 w 10036"/>
              <a:gd name="connsiteY1" fmla="*/ 3583 h 13583"/>
              <a:gd name="connsiteX2" fmla="*/ 8369 w 10036"/>
              <a:gd name="connsiteY2" fmla="*/ 8583 h 13583"/>
              <a:gd name="connsiteX3" fmla="*/ 10036 w 10036"/>
              <a:gd name="connsiteY3" fmla="*/ 13583 h 13583"/>
              <a:gd name="connsiteX4" fmla="*/ 1703 w 10036"/>
              <a:gd name="connsiteY4" fmla="*/ 13583 h 13583"/>
              <a:gd name="connsiteX5" fmla="*/ 66 w 10036"/>
              <a:gd name="connsiteY5" fmla="*/ 9528 h 13583"/>
              <a:gd name="connsiteX6" fmla="*/ 66 w 10036"/>
              <a:gd name="connsiteY6" fmla="*/ 7638 h 13583"/>
              <a:gd name="connsiteX7" fmla="*/ 799 w 10036"/>
              <a:gd name="connsiteY7" fmla="*/ 0 h 13583"/>
              <a:gd name="connsiteX0" fmla="*/ 799 w 10036"/>
              <a:gd name="connsiteY0" fmla="*/ 0 h 13583"/>
              <a:gd name="connsiteX1" fmla="*/ 10036 w 10036"/>
              <a:gd name="connsiteY1" fmla="*/ 3583 h 13583"/>
              <a:gd name="connsiteX2" fmla="*/ 8369 w 10036"/>
              <a:gd name="connsiteY2" fmla="*/ 8583 h 13583"/>
              <a:gd name="connsiteX3" fmla="*/ 10036 w 10036"/>
              <a:gd name="connsiteY3" fmla="*/ 13583 h 13583"/>
              <a:gd name="connsiteX4" fmla="*/ 1700 w 10036"/>
              <a:gd name="connsiteY4" fmla="*/ 4479 h 13583"/>
              <a:gd name="connsiteX5" fmla="*/ 66 w 10036"/>
              <a:gd name="connsiteY5" fmla="*/ 9528 h 13583"/>
              <a:gd name="connsiteX6" fmla="*/ 66 w 10036"/>
              <a:gd name="connsiteY6" fmla="*/ 7638 h 13583"/>
              <a:gd name="connsiteX7" fmla="*/ 799 w 10036"/>
              <a:gd name="connsiteY7" fmla="*/ 0 h 13583"/>
              <a:gd name="connsiteX0" fmla="*/ 799 w 10036"/>
              <a:gd name="connsiteY0" fmla="*/ 0 h 13583"/>
              <a:gd name="connsiteX1" fmla="*/ 10036 w 10036"/>
              <a:gd name="connsiteY1" fmla="*/ 3583 h 13583"/>
              <a:gd name="connsiteX2" fmla="*/ 4304 w 10036"/>
              <a:gd name="connsiteY2" fmla="*/ 3882 h 13583"/>
              <a:gd name="connsiteX3" fmla="*/ 10036 w 10036"/>
              <a:gd name="connsiteY3" fmla="*/ 13583 h 13583"/>
              <a:gd name="connsiteX4" fmla="*/ 1700 w 10036"/>
              <a:gd name="connsiteY4" fmla="*/ 4479 h 13583"/>
              <a:gd name="connsiteX5" fmla="*/ 66 w 10036"/>
              <a:gd name="connsiteY5" fmla="*/ 9528 h 13583"/>
              <a:gd name="connsiteX6" fmla="*/ 66 w 10036"/>
              <a:gd name="connsiteY6" fmla="*/ 7638 h 13583"/>
              <a:gd name="connsiteX7" fmla="*/ 799 w 10036"/>
              <a:gd name="connsiteY7" fmla="*/ 0 h 13583"/>
              <a:gd name="connsiteX0" fmla="*/ 799 w 10036"/>
              <a:gd name="connsiteY0" fmla="*/ 0 h 13998"/>
              <a:gd name="connsiteX1" fmla="*/ 10036 w 10036"/>
              <a:gd name="connsiteY1" fmla="*/ 3583 h 13998"/>
              <a:gd name="connsiteX2" fmla="*/ 4304 w 10036"/>
              <a:gd name="connsiteY2" fmla="*/ 3882 h 13998"/>
              <a:gd name="connsiteX3" fmla="*/ 10036 w 10036"/>
              <a:gd name="connsiteY3" fmla="*/ 13583 h 13998"/>
              <a:gd name="connsiteX4" fmla="*/ 1700 w 10036"/>
              <a:gd name="connsiteY4" fmla="*/ 4479 h 13998"/>
              <a:gd name="connsiteX5" fmla="*/ 3002 w 10036"/>
              <a:gd name="connsiteY5" fmla="*/ 11644 h 13998"/>
              <a:gd name="connsiteX6" fmla="*/ 66 w 10036"/>
              <a:gd name="connsiteY6" fmla="*/ 7638 h 13998"/>
              <a:gd name="connsiteX7" fmla="*/ 799 w 10036"/>
              <a:gd name="connsiteY7" fmla="*/ 0 h 13998"/>
              <a:gd name="connsiteX0" fmla="*/ 799 w 10036"/>
              <a:gd name="connsiteY0" fmla="*/ 0 h 13998"/>
              <a:gd name="connsiteX1" fmla="*/ 10036 w 10036"/>
              <a:gd name="connsiteY1" fmla="*/ 3583 h 13998"/>
              <a:gd name="connsiteX2" fmla="*/ 4304 w 10036"/>
              <a:gd name="connsiteY2" fmla="*/ 3882 h 13998"/>
              <a:gd name="connsiteX3" fmla="*/ 7008 w 10036"/>
              <a:gd name="connsiteY3" fmla="*/ 9256 h 13998"/>
              <a:gd name="connsiteX4" fmla="*/ 1700 w 10036"/>
              <a:gd name="connsiteY4" fmla="*/ 4479 h 13998"/>
              <a:gd name="connsiteX5" fmla="*/ 3002 w 10036"/>
              <a:gd name="connsiteY5" fmla="*/ 11644 h 13998"/>
              <a:gd name="connsiteX6" fmla="*/ 66 w 10036"/>
              <a:gd name="connsiteY6" fmla="*/ 7638 h 13998"/>
              <a:gd name="connsiteX7" fmla="*/ 799 w 10036"/>
              <a:gd name="connsiteY7" fmla="*/ 0 h 13998"/>
              <a:gd name="connsiteX0" fmla="*/ 799 w 7008"/>
              <a:gd name="connsiteY0" fmla="*/ 0 h 13998"/>
              <a:gd name="connsiteX1" fmla="*/ 6607 w 7008"/>
              <a:gd name="connsiteY1" fmla="*/ 2389 h 13998"/>
              <a:gd name="connsiteX2" fmla="*/ 4304 w 7008"/>
              <a:gd name="connsiteY2" fmla="*/ 3882 h 13998"/>
              <a:gd name="connsiteX3" fmla="*/ 7008 w 7008"/>
              <a:gd name="connsiteY3" fmla="*/ 9256 h 13998"/>
              <a:gd name="connsiteX4" fmla="*/ 1700 w 7008"/>
              <a:gd name="connsiteY4" fmla="*/ 4479 h 13998"/>
              <a:gd name="connsiteX5" fmla="*/ 3002 w 7008"/>
              <a:gd name="connsiteY5" fmla="*/ 11644 h 13998"/>
              <a:gd name="connsiteX6" fmla="*/ 66 w 7008"/>
              <a:gd name="connsiteY6" fmla="*/ 7638 h 13998"/>
              <a:gd name="connsiteX7" fmla="*/ 799 w 7008"/>
              <a:gd name="connsiteY7" fmla="*/ 0 h 13998"/>
              <a:gd name="connsiteX0" fmla="*/ 1140 w 10000"/>
              <a:gd name="connsiteY0" fmla="*/ 4716 h 14716"/>
              <a:gd name="connsiteX1" fmla="*/ 9428 w 10000"/>
              <a:gd name="connsiteY1" fmla="*/ 6423 h 14716"/>
              <a:gd name="connsiteX2" fmla="*/ 6142 w 10000"/>
              <a:gd name="connsiteY2" fmla="*/ 7489 h 14716"/>
              <a:gd name="connsiteX3" fmla="*/ 10000 w 10000"/>
              <a:gd name="connsiteY3" fmla="*/ 11328 h 14716"/>
              <a:gd name="connsiteX4" fmla="*/ 2426 w 10000"/>
              <a:gd name="connsiteY4" fmla="*/ 7916 h 14716"/>
              <a:gd name="connsiteX5" fmla="*/ 4284 w 10000"/>
              <a:gd name="connsiteY5" fmla="*/ 13034 h 14716"/>
              <a:gd name="connsiteX6" fmla="*/ 94 w 10000"/>
              <a:gd name="connsiteY6" fmla="*/ 10172 h 14716"/>
              <a:gd name="connsiteX7" fmla="*/ 1140 w 10000"/>
              <a:gd name="connsiteY7" fmla="*/ 4716 h 14716"/>
              <a:gd name="connsiteX0" fmla="*/ 1140 w 14749"/>
              <a:gd name="connsiteY0" fmla="*/ 1065 h 14716"/>
              <a:gd name="connsiteX1" fmla="*/ 14177 w 14749"/>
              <a:gd name="connsiteY1" fmla="*/ 6423 h 14716"/>
              <a:gd name="connsiteX2" fmla="*/ 10891 w 14749"/>
              <a:gd name="connsiteY2" fmla="*/ 7489 h 14716"/>
              <a:gd name="connsiteX3" fmla="*/ 14749 w 14749"/>
              <a:gd name="connsiteY3" fmla="*/ 11328 h 14716"/>
              <a:gd name="connsiteX4" fmla="*/ 7175 w 14749"/>
              <a:gd name="connsiteY4" fmla="*/ 7916 h 14716"/>
              <a:gd name="connsiteX5" fmla="*/ 9033 w 14749"/>
              <a:gd name="connsiteY5" fmla="*/ 13034 h 14716"/>
              <a:gd name="connsiteX6" fmla="*/ 4843 w 14749"/>
              <a:gd name="connsiteY6" fmla="*/ 10172 h 14716"/>
              <a:gd name="connsiteX7" fmla="*/ 1140 w 14749"/>
              <a:gd name="connsiteY7" fmla="*/ 1065 h 14716"/>
              <a:gd name="connsiteX0" fmla="*/ 1140 w 14749"/>
              <a:gd name="connsiteY0" fmla="*/ 1065 h 14716"/>
              <a:gd name="connsiteX1" fmla="*/ 14177 w 14749"/>
              <a:gd name="connsiteY1" fmla="*/ 6423 h 14716"/>
              <a:gd name="connsiteX2" fmla="*/ 10891 w 14749"/>
              <a:gd name="connsiteY2" fmla="*/ 7489 h 14716"/>
              <a:gd name="connsiteX3" fmla="*/ 14749 w 14749"/>
              <a:gd name="connsiteY3" fmla="*/ 11328 h 14716"/>
              <a:gd name="connsiteX4" fmla="*/ 7175 w 14749"/>
              <a:gd name="connsiteY4" fmla="*/ 7916 h 14716"/>
              <a:gd name="connsiteX5" fmla="*/ 9033 w 14749"/>
              <a:gd name="connsiteY5" fmla="*/ 13034 h 14716"/>
              <a:gd name="connsiteX6" fmla="*/ 2371 w 14749"/>
              <a:gd name="connsiteY6" fmla="*/ 7677 h 14716"/>
              <a:gd name="connsiteX7" fmla="*/ 1140 w 14749"/>
              <a:gd name="connsiteY7" fmla="*/ 1065 h 14716"/>
              <a:gd name="connsiteX0" fmla="*/ 1140 w 14749"/>
              <a:gd name="connsiteY0" fmla="*/ 1065 h 14716"/>
              <a:gd name="connsiteX1" fmla="*/ 14177 w 14749"/>
              <a:gd name="connsiteY1" fmla="*/ 6423 h 14716"/>
              <a:gd name="connsiteX2" fmla="*/ 10891 w 14749"/>
              <a:gd name="connsiteY2" fmla="*/ 7489 h 14716"/>
              <a:gd name="connsiteX3" fmla="*/ 14749 w 14749"/>
              <a:gd name="connsiteY3" fmla="*/ 11328 h 14716"/>
              <a:gd name="connsiteX4" fmla="*/ 5372 w 14749"/>
              <a:gd name="connsiteY4" fmla="*/ 6397 h 14716"/>
              <a:gd name="connsiteX5" fmla="*/ 9033 w 14749"/>
              <a:gd name="connsiteY5" fmla="*/ 13034 h 14716"/>
              <a:gd name="connsiteX6" fmla="*/ 2371 w 14749"/>
              <a:gd name="connsiteY6" fmla="*/ 7677 h 14716"/>
              <a:gd name="connsiteX7" fmla="*/ 1140 w 14749"/>
              <a:gd name="connsiteY7" fmla="*/ 1065 h 14716"/>
              <a:gd name="connsiteX0" fmla="*/ 1140 w 14749"/>
              <a:gd name="connsiteY0" fmla="*/ 1065 h 11328"/>
              <a:gd name="connsiteX1" fmla="*/ 14177 w 14749"/>
              <a:gd name="connsiteY1" fmla="*/ 6423 h 11328"/>
              <a:gd name="connsiteX2" fmla="*/ 10891 w 14749"/>
              <a:gd name="connsiteY2" fmla="*/ 7489 h 11328"/>
              <a:gd name="connsiteX3" fmla="*/ 14749 w 14749"/>
              <a:gd name="connsiteY3" fmla="*/ 11328 h 11328"/>
              <a:gd name="connsiteX4" fmla="*/ 5372 w 14749"/>
              <a:gd name="connsiteY4" fmla="*/ 6397 h 11328"/>
              <a:gd name="connsiteX5" fmla="*/ 7516 w 14749"/>
              <a:gd name="connsiteY5" fmla="*/ 9597 h 11328"/>
              <a:gd name="connsiteX6" fmla="*/ 2371 w 14749"/>
              <a:gd name="connsiteY6" fmla="*/ 7677 h 11328"/>
              <a:gd name="connsiteX7" fmla="*/ 1140 w 14749"/>
              <a:gd name="connsiteY7" fmla="*/ 1065 h 11328"/>
              <a:gd name="connsiteX0" fmla="*/ 1140 w 14749"/>
              <a:gd name="connsiteY0" fmla="*/ 1065 h 11328"/>
              <a:gd name="connsiteX1" fmla="*/ 14177 w 14749"/>
              <a:gd name="connsiteY1" fmla="*/ 6423 h 11328"/>
              <a:gd name="connsiteX2" fmla="*/ 10891 w 14749"/>
              <a:gd name="connsiteY2" fmla="*/ 7489 h 11328"/>
              <a:gd name="connsiteX3" fmla="*/ 14749 w 14749"/>
              <a:gd name="connsiteY3" fmla="*/ 11328 h 11328"/>
              <a:gd name="connsiteX4" fmla="*/ 5372 w 14749"/>
              <a:gd name="connsiteY4" fmla="*/ 6397 h 11328"/>
              <a:gd name="connsiteX5" fmla="*/ 7516 w 14749"/>
              <a:gd name="connsiteY5" fmla="*/ 9597 h 11328"/>
              <a:gd name="connsiteX6" fmla="*/ 3658 w 14749"/>
              <a:gd name="connsiteY6" fmla="*/ 5544 h 11328"/>
              <a:gd name="connsiteX7" fmla="*/ 1140 w 14749"/>
              <a:gd name="connsiteY7" fmla="*/ 1065 h 11328"/>
              <a:gd name="connsiteX0" fmla="*/ 1140 w 14749"/>
              <a:gd name="connsiteY0" fmla="*/ 1065 h 11328"/>
              <a:gd name="connsiteX1" fmla="*/ 14177 w 14749"/>
              <a:gd name="connsiteY1" fmla="*/ 6423 h 11328"/>
              <a:gd name="connsiteX2" fmla="*/ 10891 w 14749"/>
              <a:gd name="connsiteY2" fmla="*/ 7489 h 11328"/>
              <a:gd name="connsiteX3" fmla="*/ 14749 w 14749"/>
              <a:gd name="connsiteY3" fmla="*/ 11328 h 11328"/>
              <a:gd name="connsiteX4" fmla="*/ 5372 w 14749"/>
              <a:gd name="connsiteY4" fmla="*/ 6397 h 11328"/>
              <a:gd name="connsiteX5" fmla="*/ 7516 w 14749"/>
              <a:gd name="connsiteY5" fmla="*/ 9597 h 11328"/>
              <a:gd name="connsiteX6" fmla="*/ 3658 w 14749"/>
              <a:gd name="connsiteY6" fmla="*/ 5544 h 11328"/>
              <a:gd name="connsiteX7" fmla="*/ 1140 w 14749"/>
              <a:gd name="connsiteY7" fmla="*/ 1065 h 11328"/>
              <a:gd name="connsiteX0" fmla="*/ 1140 w 14749"/>
              <a:gd name="connsiteY0" fmla="*/ 1065 h 11328"/>
              <a:gd name="connsiteX1" fmla="*/ 14177 w 14749"/>
              <a:gd name="connsiteY1" fmla="*/ 6423 h 11328"/>
              <a:gd name="connsiteX2" fmla="*/ 10891 w 14749"/>
              <a:gd name="connsiteY2" fmla="*/ 7489 h 11328"/>
              <a:gd name="connsiteX3" fmla="*/ 14749 w 14749"/>
              <a:gd name="connsiteY3" fmla="*/ 11328 h 11328"/>
              <a:gd name="connsiteX4" fmla="*/ 5372 w 14749"/>
              <a:gd name="connsiteY4" fmla="*/ 6397 h 11328"/>
              <a:gd name="connsiteX5" fmla="*/ 7516 w 14749"/>
              <a:gd name="connsiteY5" fmla="*/ 9597 h 11328"/>
              <a:gd name="connsiteX6" fmla="*/ 3515 w 14749"/>
              <a:gd name="connsiteY6" fmla="*/ 3838 h 11328"/>
              <a:gd name="connsiteX7" fmla="*/ 1140 w 14749"/>
              <a:gd name="connsiteY7" fmla="*/ 1065 h 11328"/>
              <a:gd name="connsiteX0" fmla="*/ 1140 w 14749"/>
              <a:gd name="connsiteY0" fmla="*/ 1065 h 11328"/>
              <a:gd name="connsiteX1" fmla="*/ 14177 w 14749"/>
              <a:gd name="connsiteY1" fmla="*/ 6423 h 11328"/>
              <a:gd name="connsiteX2" fmla="*/ 7373 w 14749"/>
              <a:gd name="connsiteY2" fmla="*/ 4051 h 11328"/>
              <a:gd name="connsiteX3" fmla="*/ 14749 w 14749"/>
              <a:gd name="connsiteY3" fmla="*/ 11328 h 11328"/>
              <a:gd name="connsiteX4" fmla="*/ 5372 w 14749"/>
              <a:gd name="connsiteY4" fmla="*/ 6397 h 11328"/>
              <a:gd name="connsiteX5" fmla="*/ 7516 w 14749"/>
              <a:gd name="connsiteY5" fmla="*/ 9597 h 11328"/>
              <a:gd name="connsiteX6" fmla="*/ 3515 w 14749"/>
              <a:gd name="connsiteY6" fmla="*/ 3838 h 11328"/>
              <a:gd name="connsiteX7" fmla="*/ 1140 w 14749"/>
              <a:gd name="connsiteY7" fmla="*/ 1065 h 11328"/>
              <a:gd name="connsiteX0" fmla="*/ 1140 w 14749"/>
              <a:gd name="connsiteY0" fmla="*/ 0 h 10263"/>
              <a:gd name="connsiteX1" fmla="*/ 14089 w 14749"/>
              <a:gd name="connsiteY1" fmla="*/ 7465 h 10263"/>
              <a:gd name="connsiteX2" fmla="*/ 7373 w 14749"/>
              <a:gd name="connsiteY2" fmla="*/ 2986 h 10263"/>
              <a:gd name="connsiteX3" fmla="*/ 14749 w 14749"/>
              <a:gd name="connsiteY3" fmla="*/ 10263 h 10263"/>
              <a:gd name="connsiteX4" fmla="*/ 5372 w 14749"/>
              <a:gd name="connsiteY4" fmla="*/ 5332 h 10263"/>
              <a:gd name="connsiteX5" fmla="*/ 7516 w 14749"/>
              <a:gd name="connsiteY5" fmla="*/ 8532 h 10263"/>
              <a:gd name="connsiteX6" fmla="*/ 3515 w 14749"/>
              <a:gd name="connsiteY6" fmla="*/ 2773 h 10263"/>
              <a:gd name="connsiteX7" fmla="*/ 1140 w 14749"/>
              <a:gd name="connsiteY7" fmla="*/ 0 h 10263"/>
              <a:gd name="connsiteX0" fmla="*/ 1140 w 14749"/>
              <a:gd name="connsiteY0" fmla="*/ 8320 h 18583"/>
              <a:gd name="connsiteX1" fmla="*/ 14089 w 14749"/>
              <a:gd name="connsiteY1" fmla="*/ 15785 h 18583"/>
              <a:gd name="connsiteX2" fmla="*/ 7373 w 14749"/>
              <a:gd name="connsiteY2" fmla="*/ 11306 h 18583"/>
              <a:gd name="connsiteX3" fmla="*/ 14749 w 14749"/>
              <a:gd name="connsiteY3" fmla="*/ 18583 h 18583"/>
              <a:gd name="connsiteX4" fmla="*/ 5372 w 14749"/>
              <a:gd name="connsiteY4" fmla="*/ 13652 h 18583"/>
              <a:gd name="connsiteX5" fmla="*/ 7516 w 14749"/>
              <a:gd name="connsiteY5" fmla="*/ 16852 h 18583"/>
              <a:gd name="connsiteX6" fmla="*/ 3515 w 14749"/>
              <a:gd name="connsiteY6" fmla="*/ 11093 h 18583"/>
              <a:gd name="connsiteX7" fmla="*/ 1140 w 14749"/>
              <a:gd name="connsiteY7" fmla="*/ 8320 h 18583"/>
              <a:gd name="connsiteX0" fmla="*/ 1140 w 14089"/>
              <a:gd name="connsiteY0" fmla="*/ 8320 h 18534"/>
              <a:gd name="connsiteX1" fmla="*/ 14089 w 14089"/>
              <a:gd name="connsiteY1" fmla="*/ 15785 h 18534"/>
              <a:gd name="connsiteX2" fmla="*/ 7373 w 14089"/>
              <a:gd name="connsiteY2" fmla="*/ 11306 h 18534"/>
              <a:gd name="connsiteX3" fmla="*/ 13803 w 14089"/>
              <a:gd name="connsiteY3" fmla="*/ 17810 h 18534"/>
              <a:gd name="connsiteX4" fmla="*/ 5372 w 14089"/>
              <a:gd name="connsiteY4" fmla="*/ 13652 h 18534"/>
              <a:gd name="connsiteX5" fmla="*/ 7516 w 14089"/>
              <a:gd name="connsiteY5" fmla="*/ 16852 h 18534"/>
              <a:gd name="connsiteX6" fmla="*/ 3515 w 14089"/>
              <a:gd name="connsiteY6" fmla="*/ 11093 h 18534"/>
              <a:gd name="connsiteX7" fmla="*/ 1140 w 14089"/>
              <a:gd name="connsiteY7" fmla="*/ 8320 h 18534"/>
              <a:gd name="connsiteX0" fmla="*/ 1140 w 14089"/>
              <a:gd name="connsiteY0" fmla="*/ 8320 h 20383"/>
              <a:gd name="connsiteX1" fmla="*/ 14089 w 14089"/>
              <a:gd name="connsiteY1" fmla="*/ 15785 h 20383"/>
              <a:gd name="connsiteX2" fmla="*/ 7373 w 14089"/>
              <a:gd name="connsiteY2" fmla="*/ 11306 h 20383"/>
              <a:gd name="connsiteX3" fmla="*/ 13803 w 14089"/>
              <a:gd name="connsiteY3" fmla="*/ 17810 h 20383"/>
              <a:gd name="connsiteX4" fmla="*/ 5372 w 14089"/>
              <a:gd name="connsiteY4" fmla="*/ 13652 h 20383"/>
              <a:gd name="connsiteX5" fmla="*/ 7516 w 14089"/>
              <a:gd name="connsiteY5" fmla="*/ 16852 h 20383"/>
              <a:gd name="connsiteX6" fmla="*/ 3515 w 14089"/>
              <a:gd name="connsiteY6" fmla="*/ 11093 h 20383"/>
              <a:gd name="connsiteX7" fmla="*/ 1140 w 14089"/>
              <a:gd name="connsiteY7" fmla="*/ 8320 h 20383"/>
              <a:gd name="connsiteX0" fmla="*/ 1140 w 14089"/>
              <a:gd name="connsiteY0" fmla="*/ 8320 h 20383"/>
              <a:gd name="connsiteX1" fmla="*/ 14089 w 14089"/>
              <a:gd name="connsiteY1" fmla="*/ 15785 h 20383"/>
              <a:gd name="connsiteX2" fmla="*/ 7373 w 14089"/>
              <a:gd name="connsiteY2" fmla="*/ 11306 h 20383"/>
              <a:gd name="connsiteX3" fmla="*/ 13803 w 14089"/>
              <a:gd name="connsiteY3" fmla="*/ 17810 h 20383"/>
              <a:gd name="connsiteX4" fmla="*/ 5372 w 14089"/>
              <a:gd name="connsiteY4" fmla="*/ 13652 h 20383"/>
              <a:gd name="connsiteX5" fmla="*/ 7516 w 14089"/>
              <a:gd name="connsiteY5" fmla="*/ 16852 h 20383"/>
              <a:gd name="connsiteX6" fmla="*/ 3515 w 14089"/>
              <a:gd name="connsiteY6" fmla="*/ 11093 h 20383"/>
              <a:gd name="connsiteX7" fmla="*/ 1140 w 14089"/>
              <a:gd name="connsiteY7" fmla="*/ 8320 h 2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89" h="20383">
                <a:moveTo>
                  <a:pt x="1140" y="8320"/>
                </a:moveTo>
                <a:cubicBezTo>
                  <a:pt x="3903" y="8889"/>
                  <a:pt x="13209" y="0"/>
                  <a:pt x="14089" y="15785"/>
                </a:cubicBezTo>
                <a:cubicBezTo>
                  <a:pt x="12775" y="15785"/>
                  <a:pt x="7277" y="10489"/>
                  <a:pt x="7373" y="11306"/>
                </a:cubicBezTo>
                <a:cubicBezTo>
                  <a:pt x="7468" y="12124"/>
                  <a:pt x="11485" y="20383"/>
                  <a:pt x="13803" y="17810"/>
                </a:cubicBezTo>
                <a:cubicBezTo>
                  <a:pt x="10956" y="11682"/>
                  <a:pt x="8182" y="15038"/>
                  <a:pt x="5372" y="13652"/>
                </a:cubicBezTo>
                <a:cubicBezTo>
                  <a:pt x="4232" y="13652"/>
                  <a:pt x="7731" y="18534"/>
                  <a:pt x="7516" y="16852"/>
                </a:cubicBezTo>
                <a:cubicBezTo>
                  <a:pt x="7459" y="16407"/>
                  <a:pt x="3458" y="11539"/>
                  <a:pt x="3515" y="11093"/>
                </a:cubicBezTo>
                <a:cubicBezTo>
                  <a:pt x="2954" y="15678"/>
                  <a:pt x="0" y="8320"/>
                  <a:pt x="1140" y="8320"/>
                </a:cubicBezTo>
                <a:close/>
              </a:path>
            </a:pathLst>
          </a:custGeom>
          <a:solidFill>
            <a:srgbClr val="C5DDF1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1237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KAZAN</a:t>
            </a:r>
          </a:p>
          <a:p>
            <a:r>
              <a:rPr lang="en-US" sz="1900" dirty="0" smtClean="0">
                <a:solidFill>
                  <a:schemeClr val="bg1"/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OPEN</a:t>
            </a:r>
            <a:r>
              <a:rPr lang="ru-RU" sz="1900" dirty="0" smtClean="0">
                <a:solidFill>
                  <a:schemeClr val="bg1"/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900" dirty="0" smtClean="0">
                <a:solidFill>
                  <a:schemeClr val="bg1"/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1900" dirty="0" smtClean="0">
              <a:solidFill>
                <a:schemeClr val="bg1"/>
              </a:solidFill>
              <a:latin typeface="Century" pitchFamily="18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900" dirty="0" smtClean="0">
                <a:solidFill>
                  <a:schemeClr val="bg1"/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UNIVERSITY </a:t>
            </a:r>
            <a:r>
              <a:rPr lang="ru-RU" sz="1900" dirty="0" smtClean="0">
                <a:solidFill>
                  <a:schemeClr val="bg1"/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en-US" sz="1900" dirty="0" smtClean="0">
                <a:solidFill>
                  <a:schemeClr val="bg1"/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TALENTS</a:t>
            </a:r>
            <a:r>
              <a:rPr lang="ru-RU" sz="1900" dirty="0" smtClean="0">
                <a:solidFill>
                  <a:schemeClr val="bg1"/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 2.0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853657"/>
              </p:ext>
            </p:extLst>
          </p:nvPr>
        </p:nvGraphicFramePr>
        <p:xfrm>
          <a:off x="0" y="0"/>
          <a:ext cx="4788024" cy="7973568"/>
        </p:xfrm>
        <a:graphic>
          <a:graphicData uri="http://schemas.openxmlformats.org/drawingml/2006/table">
            <a:tbl>
              <a:tblPr firstRow="1" firstCol="1" bandRow="1"/>
              <a:tblGrid>
                <a:gridCol w="4788024"/>
              </a:tblGrid>
              <a:tr h="836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Финляндия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(4,5 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млн.населения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)</a:t>
                      </a:r>
                      <a:endParaRPr lang="ru-RU" sz="2400" dirty="0"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0DD6">
                        <a:alpha val="93000"/>
                      </a:srgbClr>
                    </a:solidFill>
                  </a:tcPr>
                </a:tc>
              </a:tr>
              <a:tr h="6272218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200" b="0" dirty="0" smtClean="0">
                          <a:solidFill>
                            <a:srgbClr val="080DD6"/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Каждый гражданин Финляндии  -  источник ее развития:  </a:t>
                      </a:r>
                    </a:p>
                    <a:p>
                      <a:pPr marL="457200" lvl="1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200" b="1" dirty="0" smtClean="0">
                          <a:solidFill>
                            <a:srgbClr val="080DD6"/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2200" b="0" dirty="0" smtClean="0">
                        <a:solidFill>
                          <a:srgbClr val="080DD6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457200" lvl="1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200" b="0" dirty="0" smtClean="0">
                          <a:solidFill>
                            <a:srgbClr val="080DD6"/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2200" b="0" baseline="0" dirty="0" smtClean="0">
                          <a:solidFill>
                            <a:srgbClr val="080DD6"/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 Р</a:t>
                      </a:r>
                      <a:r>
                        <a:rPr lang="ru-RU" sz="2200" b="0" dirty="0" smtClean="0">
                          <a:solidFill>
                            <a:srgbClr val="080DD6"/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ебенок  должен учиться в труде и в работе</a:t>
                      </a:r>
                    </a:p>
                    <a:p>
                      <a:pPr marL="457200" lvl="1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200" b="0" dirty="0" smtClean="0">
                          <a:solidFill>
                            <a:srgbClr val="080DD6"/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 2. Ребенок должен получать удовлетворение от себя в работе 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80DD6"/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3. Выпускник образовательной  системы должен располагать</a:t>
                      </a:r>
                      <a:r>
                        <a:rPr lang="ru-RU" sz="2200" b="0" baseline="0" dirty="0" smtClean="0">
                          <a:solidFill>
                            <a:srgbClr val="080DD6"/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 умениями и ценностями для интеграции и конкуренции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endParaRPr lang="ru-RU" sz="2200" b="0" baseline="0" dirty="0" smtClean="0">
                        <a:solidFill>
                          <a:srgbClr val="080DD6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80DD6"/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Государственные принципы развития потенциала и интеграции молодежи</a:t>
                      </a:r>
                    </a:p>
                    <a:p>
                      <a:pPr marL="457200" lvl="1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2200" b="0" baseline="0" dirty="0" smtClean="0">
                        <a:solidFill>
                          <a:srgbClr val="080DD6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24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2400" b="0" dirty="0" smtClean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2400" b="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7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itle 1"/>
          <p:cNvSpPr>
            <a:spLocks noGrp="1"/>
          </p:cNvSpPr>
          <p:nvPr>
            <p:ph type="title"/>
          </p:nvPr>
        </p:nvSpPr>
        <p:spPr>
          <a:xfrm>
            <a:off x="0" y="1340768"/>
            <a:ext cx="8636695" cy="936625"/>
          </a:xfrm>
        </p:spPr>
        <p:txBody>
          <a:bodyPr/>
          <a:lstStyle/>
          <a:p>
            <a:pPr indent="0" eaLnBrk="1" hangingPunct="1"/>
            <a:r>
              <a:rPr lang="ru-RU" altLang="ru-RU" sz="2400" dirty="0" smtClean="0">
                <a:latin typeface="Century" panose="02040604050505020304" pitchFamily="18" charset="0"/>
              </a:rPr>
              <a:t>ЕС: </a:t>
            </a:r>
            <a:br>
              <a:rPr lang="ru-RU" altLang="ru-RU" sz="2400" dirty="0" smtClean="0">
                <a:latin typeface="Century" panose="02040604050505020304" pitchFamily="18" charset="0"/>
              </a:rPr>
            </a:br>
            <a:r>
              <a:rPr lang="ru-RU" altLang="ru-RU" sz="2400" dirty="0" smtClean="0">
                <a:latin typeface="Century" panose="02040604050505020304" pitchFamily="18" charset="0"/>
              </a:rPr>
              <a:t>Молодежь 2020 – носитель компетенций для прорывов </a:t>
            </a:r>
            <a:br>
              <a:rPr lang="ru-RU" altLang="ru-RU" sz="2400" dirty="0" smtClean="0">
                <a:latin typeface="Century" panose="02040604050505020304" pitchFamily="18" charset="0"/>
              </a:rPr>
            </a:br>
            <a:r>
              <a:rPr lang="ru-RU" altLang="ru-RU" sz="2400" dirty="0" smtClean="0">
                <a:latin typeface="Century" panose="02040604050505020304" pitchFamily="18" charset="0"/>
              </a:rPr>
              <a:t>Технологии: </a:t>
            </a:r>
            <a:br>
              <a:rPr lang="ru-RU" altLang="ru-RU" sz="2400" dirty="0" smtClean="0">
                <a:latin typeface="Century" panose="02040604050505020304" pitchFamily="18" charset="0"/>
              </a:rPr>
            </a:br>
            <a:r>
              <a:rPr lang="en-US" altLang="ru-RU" sz="2400" dirty="0" smtClean="0">
                <a:latin typeface="Century" panose="02040604050505020304" pitchFamily="18" charset="0"/>
              </a:rPr>
              <a:t>VET</a:t>
            </a:r>
            <a:r>
              <a:rPr lang="ru-RU" altLang="ru-RU" sz="2400" dirty="0" smtClean="0">
                <a:latin typeface="Century" panose="02040604050505020304" pitchFamily="18" charset="0"/>
              </a:rPr>
              <a:t>: неформальное образование </a:t>
            </a:r>
            <a:r>
              <a:rPr lang="en-US" altLang="ru-RU" sz="2400" dirty="0" smtClean="0">
                <a:latin typeface="Century" panose="02040604050505020304" pitchFamily="18" charset="0"/>
              </a:rPr>
              <a:t>&amp; </a:t>
            </a:r>
            <a:r>
              <a:rPr lang="ru-RU" altLang="ru-RU" sz="2400" dirty="0" smtClean="0">
                <a:latin typeface="Century" panose="02040604050505020304" pitchFamily="18" charset="0"/>
              </a:rPr>
              <a:t>тренинги умений </a:t>
            </a:r>
            <a:r>
              <a:rPr lang="fr-BE" altLang="ru-RU" sz="2400" dirty="0" smtClean="0">
                <a:latin typeface="Century" panose="02040604050505020304" pitchFamily="18" charset="0"/>
              </a:rPr>
              <a:t> </a:t>
            </a:r>
            <a:endParaRPr lang="en-GB" altLang="ru-RU" sz="2400" dirty="0" smtClean="0">
              <a:latin typeface="Century" panose="02040604050505020304" pitchFamily="18" charset="0"/>
            </a:endParaRPr>
          </a:p>
        </p:txBody>
      </p:sp>
      <p:sp>
        <p:nvSpPr>
          <p:cNvPr id="1037" name="Content Placeholder 2"/>
          <p:cNvSpPr>
            <a:spLocks noGrp="1"/>
          </p:cNvSpPr>
          <p:nvPr>
            <p:ph idx="1"/>
          </p:nvPr>
        </p:nvSpPr>
        <p:spPr>
          <a:xfrm>
            <a:off x="468313" y="2349500"/>
            <a:ext cx="8229600" cy="35290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endParaRPr lang="fr-BE" altLang="ru-RU" sz="2000" i="0" smtClean="0"/>
          </a:p>
          <a:p>
            <a:pPr marL="0" indent="0" eaLnBrk="1" hangingPunct="1">
              <a:spcBef>
                <a:spcPct val="0"/>
              </a:spcBef>
            </a:pPr>
            <a:endParaRPr lang="en-GB" altLang="ru-RU" sz="2000" i="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60422502"/>
              </p:ext>
            </p:extLst>
          </p:nvPr>
        </p:nvGraphicFramePr>
        <p:xfrm>
          <a:off x="251520" y="2708920"/>
          <a:ext cx="6210300" cy="336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6773863" y="2996952"/>
            <a:ext cx="21463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ru-RU" sz="2000" dirty="0" smtClean="0">
                <a:solidFill>
                  <a:srgbClr val="003399"/>
                </a:solidFill>
                <a:latin typeface="Helvetica" pitchFamily="1" charset="0"/>
                <a:cs typeface="Arial" charset="0"/>
              </a:rPr>
              <a:t>VET should be: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ru-RU" sz="2000" dirty="0" smtClean="0">
                <a:solidFill>
                  <a:srgbClr val="003399"/>
                </a:solidFill>
                <a:latin typeface="Helvetica" pitchFamily="1" charset="0"/>
                <a:cs typeface="Arial" charset="0"/>
              </a:rPr>
              <a:t> Attractive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ru-RU" sz="2000" dirty="0" smtClean="0">
                <a:solidFill>
                  <a:srgbClr val="003399"/>
                </a:solidFill>
                <a:latin typeface="Helvetica" pitchFamily="1" charset="0"/>
                <a:cs typeface="Arial" charset="0"/>
              </a:rPr>
              <a:t> Accessible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ru-RU" sz="2000" dirty="0" smtClean="0">
                <a:solidFill>
                  <a:srgbClr val="003399"/>
                </a:solidFill>
                <a:latin typeface="Helvetica" pitchFamily="1" charset="0"/>
                <a:cs typeface="Arial" charset="0"/>
              </a:rPr>
              <a:t> Flexible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ru-RU" sz="2000" dirty="0" smtClean="0">
                <a:solidFill>
                  <a:srgbClr val="003399"/>
                </a:solidFill>
                <a:latin typeface="Helvetica" pitchFamily="1" charset="0"/>
                <a:cs typeface="Arial" charset="0"/>
              </a:rPr>
              <a:t> Inclusive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ru-RU" sz="2000" dirty="0" smtClean="0">
                <a:solidFill>
                  <a:srgbClr val="003399"/>
                </a:solidFill>
                <a:latin typeface="Helvetica" pitchFamily="1" charset="0"/>
                <a:cs typeface="Arial" charset="0"/>
              </a:rPr>
              <a:t> Supporting mobility</a:t>
            </a:r>
          </a:p>
        </p:txBody>
      </p:sp>
      <p:sp>
        <p:nvSpPr>
          <p:cNvPr id="10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D1FC54AA-48D4-4F74-A6F1-79A893AF182B}" type="slidenum">
              <a:rPr lang="en-GB" altLang="ru-RU" sz="1400" b="0">
                <a:solidFill>
                  <a:srgbClr val="000000"/>
                </a:solidFill>
                <a:latin typeface="Arial" charset="0"/>
              </a:rPr>
              <a:pPr eaLnBrk="1" hangingPunct="1"/>
              <a:t>5</a:t>
            </a:fld>
            <a:endParaRPr lang="en-GB" altLang="ru-RU" sz="14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1251520"/>
            <a:ext cx="12611284" cy="835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25959"/>
            <a:ext cx="21237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МЕЖДУНАРОДНАЯ ИНТЕГРАЦИЯ ТАЛАНТОВ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911141"/>
              </p:ext>
            </p:extLst>
          </p:nvPr>
        </p:nvGraphicFramePr>
        <p:xfrm>
          <a:off x="0" y="3573016"/>
          <a:ext cx="9144000" cy="3748775"/>
        </p:xfrm>
        <a:graphic>
          <a:graphicData uri="http://schemas.openxmlformats.org/drawingml/2006/table">
            <a:tbl>
              <a:tblPr firstRow="1" firstCol="1" bandRow="1"/>
              <a:tblGrid>
                <a:gridCol w="3048000"/>
                <a:gridCol w="3048000"/>
                <a:gridCol w="3048000"/>
              </a:tblGrid>
              <a:tr h="873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УПРАВЛЕНИЕ КОНКУРЕНЦИЕЙ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И ПЕРЕТОКОМ ТАЛАНТОВ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(США   ЕС  Индия) </a:t>
                      </a:r>
                      <a:endParaRPr lang="ru-RU" sz="1800" dirty="0"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577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«Утечка мозгов»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«Green Card»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 + 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Визы O-1A;</a:t>
                      </a:r>
                      <a:r>
                        <a:rPr lang="ru-RU" sz="1800" b="0" i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 О-3; О-1</a:t>
                      </a:r>
                      <a:r>
                        <a:rPr lang="en-US" sz="1800" b="0" i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ru-RU" sz="18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i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для лиц с "необыкновенными способностями“</a:t>
                      </a:r>
                      <a:endParaRPr lang="ru-RU" sz="1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Глобальные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 Образовательные </a:t>
                      </a: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проекты </a:t>
                      </a: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800" b="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«Одиссея разума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» </a:t>
                      </a: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Болонский процесс</a:t>
                      </a: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Университеты 2.0.</a:t>
                      </a:r>
                      <a:endParaRPr lang="ru-RU" sz="1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Глобальный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кадровый </a:t>
                      </a: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рекрутинг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менеджмент</a:t>
                      </a: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талантов  </a:t>
                      </a: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(НКО + </a:t>
                      </a:r>
                      <a:r>
                        <a:rPr lang="en-US" sz="1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HR</a:t>
                      </a:r>
                      <a:r>
                        <a:rPr lang="ru-RU" sz="1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7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909301"/>
              </p:ext>
            </p:extLst>
          </p:nvPr>
        </p:nvGraphicFramePr>
        <p:xfrm>
          <a:off x="107504" y="0"/>
          <a:ext cx="8820473" cy="619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0473"/>
              </a:tblGrid>
              <a:tr h="720080">
                <a:tc>
                  <a:txBody>
                    <a:bodyPr/>
                    <a:lstStyle/>
                    <a:p>
                      <a:pPr lvl="1"/>
                      <a:endParaRPr lang="ru-RU" sz="1050" i="0" dirty="0" smtClean="0">
                        <a:solidFill>
                          <a:schemeClr val="bg1"/>
                        </a:solidFill>
                        <a:latin typeface="Century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lvl="1"/>
                      <a:r>
                        <a:rPr lang="ru-RU" sz="2000" i="0" dirty="0" smtClean="0">
                          <a:solidFill>
                            <a:schemeClr val="bg1"/>
                          </a:solidFill>
                          <a:latin typeface="Century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Как  конкурировать  в борьбе за таланты?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89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900" b="0" i="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      Внедрять и обеспечивать: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900" b="0" i="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      Управление жизненным циклом таланта как продукта</a:t>
                      </a:r>
                    </a:p>
                  </a:txBody>
                  <a:tcPr>
                    <a:solidFill>
                      <a:srgbClr val="257C06"/>
                    </a:solidFill>
                  </a:tcPr>
                </a:tc>
              </a:tr>
              <a:tr h="48906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800" b="0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Раскрытие  </a:t>
                      </a:r>
                      <a:r>
                        <a:rPr lang="ru-RU" sz="18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потенциала, </a:t>
                      </a:r>
                      <a:r>
                        <a:rPr lang="ru-RU" sz="18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способностей</a:t>
                      </a:r>
                      <a:endParaRPr lang="en-US" sz="1800" b="0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b="0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2. Развитие, тренировку прорывных умений и   (по мировой </a:t>
                      </a:r>
                      <a:r>
                        <a:rPr lang="ru-RU" sz="1800" b="0" i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рамке</a:t>
                      </a:r>
                      <a:r>
                        <a:rPr lang="ru-RU" sz="18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)</a:t>
                      </a:r>
                      <a:endParaRPr lang="en-US" sz="1800" b="0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800" b="0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3. Раннюю предпрофессиональную ориентацию и проектную работу с работодателями </a:t>
                      </a:r>
                      <a:endParaRPr lang="en-US" sz="1800" b="0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800" b="0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4. Кадровый менеджмент,  </a:t>
                      </a:r>
                      <a:r>
                        <a:rPr lang="ru-RU" sz="1800" b="0" i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продюсирование</a:t>
                      </a:r>
                      <a:r>
                        <a:rPr lang="ru-RU" sz="18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 молодежи с особыми способностями и достижениями </a:t>
                      </a:r>
                      <a:endParaRPr lang="en-US" sz="1800" b="0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0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5.</a:t>
                      </a:r>
                      <a:r>
                        <a:rPr lang="ru-RU" sz="1800" b="0" i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Вовлечение населения в пользование ресурсами развития и популяризацию историй успеха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8464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dirty="0" smtClean="0"/>
                        <a:t>      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</a:rPr>
                        <a:t>Создавая привлекательный образ (дизайн, упаковка, бренд) </a:t>
                      </a:r>
                    </a:p>
                    <a:p>
                      <a:r>
                        <a:rPr lang="ru-RU" sz="190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</a:rPr>
                        <a:t>      </a:t>
                      </a:r>
                      <a:r>
                        <a:rPr lang="ru-RU" sz="190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</a:rPr>
                        <a:t>ТЕРРИТОРИИ</a:t>
                      </a:r>
                      <a:r>
                        <a:rPr lang="ru-RU" sz="1900" baseline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</a:rPr>
                        <a:t>  - </a:t>
                      </a:r>
                      <a:r>
                        <a:rPr lang="ru-RU" sz="190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</a:rPr>
                        <a:t>Республики Татарстана </a:t>
                      </a:r>
                    </a:p>
                    <a:p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</a:rPr>
                        <a:t>       в качестве  открытого кластера развития талантов </a:t>
                      </a:r>
                      <a:endParaRPr lang="ru-RU" sz="1900" dirty="0">
                        <a:solidFill>
                          <a:schemeClr val="bg1"/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716016" y="3429000"/>
            <a:ext cx="122413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832312"/>
              </p:ext>
            </p:extLst>
          </p:nvPr>
        </p:nvGraphicFramePr>
        <p:xfrm>
          <a:off x="179512" y="2904567"/>
          <a:ext cx="8496944" cy="2267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944"/>
              </a:tblGrid>
              <a:tr h="1028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</a:rPr>
                        <a:t>     Модельное решение Республики Татарстан: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</a:rPr>
                        <a:t>Государственная</a:t>
                      </a:r>
                      <a:r>
                        <a:rPr lang="ru-RU" sz="28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</a:rPr>
                        <a:t> программа «Стратегическое  управление талантами в Республике Татарстан с 2015 по 2020 годы» </a:t>
                      </a:r>
                      <a:r>
                        <a:rPr lang="ru-RU" sz="2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</a:rPr>
                        <a:t> </a:t>
                      </a:r>
                      <a:endParaRPr lang="ru-RU" sz="2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Капля 19"/>
          <p:cNvSpPr/>
          <p:nvPr/>
        </p:nvSpPr>
        <p:spPr>
          <a:xfrm>
            <a:off x="6156176" y="566394"/>
            <a:ext cx="2822094" cy="2098692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457990" y="105273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так действуют лидеры!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0009"/>
            <a:ext cx="36925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5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716016" y="3429000"/>
            <a:ext cx="122413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81077"/>
              </p:ext>
            </p:extLst>
          </p:nvPr>
        </p:nvGraphicFramePr>
        <p:xfrm>
          <a:off x="323527" y="874404"/>
          <a:ext cx="8352929" cy="5216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0669"/>
                <a:gridCol w="1455796"/>
                <a:gridCol w="1360334"/>
                <a:gridCol w="2816130"/>
              </a:tblGrid>
              <a:tr h="610380">
                <a:tc gridSpan="3"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</a:rPr>
                        <a:t>Преемственность системы развития талантов</a:t>
                      </a:r>
                      <a:endParaRPr lang="ru-RU" sz="18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1800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  <a:alpha val="70000"/>
                      </a:schemeClr>
                    </a:solidFill>
                  </a:tcPr>
                </a:tc>
              </a:tr>
              <a:tr h="288032">
                <a:tc gridSpan="4">
                  <a:txBody>
                    <a:bodyPr/>
                    <a:lstStyle/>
                    <a:p>
                      <a:pPr lvl="7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два вектора </a:t>
                      </a:r>
                      <a:endParaRPr lang="ru-RU" sz="18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3399">
                        <a:alpha val="7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rgbClr val="FF3399">
                        <a:alpha val="7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7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3399">
                        <a:alpha val="72000"/>
                      </a:srgbClr>
                    </a:solidFill>
                  </a:tcPr>
                </a:tc>
              </a:tr>
              <a:tr h="64807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Интеграция</a:t>
                      </a:r>
                      <a:r>
                        <a:rPr lang="ru-RU" sz="1800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 талантов в жизнедеятельность территории</a:t>
                      </a:r>
                      <a:endParaRPr lang="ru-RU" sz="18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  <a:alpha val="7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  <a:alpha val="72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" panose="02040604050505020304" pitchFamily="18" charset="0"/>
                        </a:rPr>
                        <a:t>Поддержание среды, доброжелательной для таланта      </a:t>
                      </a:r>
                      <a:endParaRPr lang="ru-RU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  <a:alpha val="7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  <a:alpha val="72000"/>
                      </a:schemeClr>
                    </a:solidFill>
                  </a:tcPr>
                </a:tc>
              </a:tr>
              <a:tr h="418328">
                <a:tc gridSpan="4">
                  <a:txBody>
                    <a:bodyPr/>
                    <a:lstStyle/>
                    <a:p>
                      <a:pPr lvl="7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5 задач </a:t>
                      </a:r>
                      <a:endParaRPr lang="ru-RU" sz="18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3399">
                        <a:alpha val="7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7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3399">
                        <a:alpha val="72000"/>
                      </a:srgbClr>
                    </a:solidFill>
                  </a:tcPr>
                </a:tc>
              </a:tr>
              <a:tr h="1726731">
                <a:tc gridSpan="4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800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Информирование и пользование населением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800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Объединенные ресурсные площадки  и «</a:t>
                      </a:r>
                      <a:r>
                        <a:rPr lang="ru-RU" sz="1800" b="0" baseline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межвед</a:t>
                      </a:r>
                      <a:r>
                        <a:rPr lang="ru-RU" sz="1800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» в УТ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800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Научно-внедренческая активность и сети проектного творчества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800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Прорывные компетенции  и доступные </a:t>
                      </a:r>
                      <a:r>
                        <a:rPr lang="ru-RU" sz="1800" b="0" baseline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профробы</a:t>
                      </a:r>
                      <a:r>
                        <a:rPr lang="ru-RU" sz="1800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800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Инновационный  кадровый  менеджмент. </a:t>
                      </a:r>
                      <a:r>
                        <a:rPr lang="ru-RU" sz="1800" b="0" baseline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Times New Roman"/>
                          <a:cs typeface="Times New Roman"/>
                        </a:rPr>
                        <a:t>Продюсирование</a:t>
                      </a:r>
                      <a:endParaRPr lang="ru-RU" sz="18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  <a:alpha val="7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18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  <a:alpha val="72000"/>
                      </a:schemeClr>
                    </a:solidFill>
                  </a:tcPr>
                </a:tc>
              </a:tr>
              <a:tr h="36150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MS Mincho"/>
                          <a:cs typeface="Times New Roman"/>
                        </a:rPr>
                        <a:t>27 инструментов /мер 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3399">
                        <a:alpha val="7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  <a:alpha val="72000"/>
                      </a:schemeClr>
                    </a:solidFill>
                  </a:tcPr>
                </a:tc>
              </a:tr>
              <a:tr h="1115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MS Mincho"/>
                          <a:cs typeface="Times New Roman"/>
                        </a:rPr>
                        <a:t>Проектные пробы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MS Mincho"/>
                          <a:cs typeface="Times New Roman"/>
                        </a:rPr>
                        <a:t>Творчество 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  <a:alpha val="72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MS Mincho"/>
                          <a:cs typeface="Times New Roman"/>
                        </a:rPr>
                        <a:t>Персональные треки достижений  и интеграции 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MS Mincho"/>
                          <a:cs typeface="Times New Roman"/>
                        </a:rPr>
                        <a:t>Публичная  экспертная оценка 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  <a:alpha val="72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10308"/>
            <a:ext cx="1561055" cy="8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8742</TotalTime>
  <Words>652</Words>
  <Application>Microsoft Office PowerPoint</Application>
  <PresentationFormat>Экран (4:3)</PresentationFormat>
  <Paragraphs>155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Slide_Master</vt:lpstr>
      <vt:lpstr>Презентация PowerPoint</vt:lpstr>
      <vt:lpstr>Презентация PowerPoint</vt:lpstr>
      <vt:lpstr>Презентация PowerPoint</vt:lpstr>
      <vt:lpstr>Презентация PowerPoint</vt:lpstr>
      <vt:lpstr>ЕС:  Молодежь 2020 – носитель компетенций для прорывов  Технологии:  VET: неформальное образование &amp; тренинги умений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Vaio</dc:creator>
  <cp:lastModifiedBy>Сергей Гиль</cp:lastModifiedBy>
  <cp:revision>207</cp:revision>
  <dcterms:created xsi:type="dcterms:W3CDTF">2013-11-20T18:10:02Z</dcterms:created>
  <dcterms:modified xsi:type="dcterms:W3CDTF">2016-03-24T07:01:39Z</dcterms:modified>
</cp:coreProperties>
</file>