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0" r:id="rId4"/>
    <p:sldId id="276" r:id="rId5"/>
    <p:sldId id="279" r:id="rId6"/>
    <p:sldId id="278" r:id="rId7"/>
    <p:sldId id="280" r:id="rId8"/>
    <p:sldId id="281" r:id="rId9"/>
    <p:sldId id="284" r:id="rId10"/>
    <p:sldId id="282" r:id="rId11"/>
    <p:sldId id="258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F82"/>
    <a:srgbClr val="21386F"/>
    <a:srgbClr val="1C2A55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2478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IAMOT\IAMOT%202013\GIIandHDI+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IAMOT\&#1048;&#1053;&#1053;&#1054;&#1042;-9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H:\ECIE%202014\&#1090;&#1072;&#1073;&#1083;_&#1089;&#1091;&#1084;&#1084;&#1072;&#1088;&#1085;&#1072;&#1103;.xlsx" TargetMode="External"/><Relationship Id="rId2" Type="http://schemas.openxmlformats.org/officeDocument/2006/relationships/image" Target="../media/image14.jpeg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H:\ECIE%202014\&#1090;&#1072;&#1073;&#1083;_&#1089;&#1091;&#1084;&#1084;&#1072;&#1088;&#1085;&#1072;&#1103;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H:\ECIE%202014\&#1090;&#1072;&#1073;&#1083;_&#1089;&#1091;&#1084;&#1084;&#1072;&#1088;&#1085;&#1072;&#1103;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lineMarker"/>
        <c:ser>
          <c:idx val="0"/>
          <c:order val="0"/>
          <c:spPr>
            <a:ln w="25400">
              <a:noFill/>
            </a:ln>
          </c:spPr>
          <c:marker>
            <c:symbol val="circle"/>
            <c:size val="2"/>
            <c:spPr>
              <a:solidFill>
                <a:schemeClr val="tx1"/>
              </a:solidFill>
            </c:spPr>
          </c:marker>
          <c:xVal>
            <c:numRef>
              <c:f>'Лист1 (2)'!$B$2:$B$109</c:f>
              <c:numCache>
                <c:formatCode>General</c:formatCode>
                <c:ptCount val="108"/>
                <c:pt idx="0">
                  <c:v>2.11</c:v>
                </c:pt>
                <c:pt idx="1">
                  <c:v>2.74</c:v>
                </c:pt>
                <c:pt idx="2">
                  <c:v>2.34</c:v>
                </c:pt>
                <c:pt idx="3">
                  <c:v>4.2699999999999996</c:v>
                </c:pt>
                <c:pt idx="4">
                  <c:v>4.46</c:v>
                </c:pt>
                <c:pt idx="5">
                  <c:v>3.14</c:v>
                </c:pt>
                <c:pt idx="6">
                  <c:v>3.59</c:v>
                </c:pt>
                <c:pt idx="7">
                  <c:v>2.27</c:v>
                </c:pt>
                <c:pt idx="8">
                  <c:v>4.3499999999999996</c:v>
                </c:pt>
                <c:pt idx="9">
                  <c:v>2.4099999999999997</c:v>
                </c:pt>
                <c:pt idx="10">
                  <c:v>2.0499999999999998</c:v>
                </c:pt>
                <c:pt idx="11">
                  <c:v>2.2999999999999998</c:v>
                </c:pt>
                <c:pt idx="12">
                  <c:v>2.8099999999999987</c:v>
                </c:pt>
                <c:pt idx="13">
                  <c:v>3.25</c:v>
                </c:pt>
                <c:pt idx="14">
                  <c:v>2.8499999999999988</c:v>
                </c:pt>
                <c:pt idx="15">
                  <c:v>2.2200000000000002</c:v>
                </c:pt>
                <c:pt idx="16">
                  <c:v>2.1800000000000002</c:v>
                </c:pt>
                <c:pt idx="17">
                  <c:v>2.3099999999999987</c:v>
                </c:pt>
                <c:pt idx="18">
                  <c:v>4.63</c:v>
                </c:pt>
                <c:pt idx="19">
                  <c:v>3.51</c:v>
                </c:pt>
                <c:pt idx="20">
                  <c:v>3.59</c:v>
                </c:pt>
                <c:pt idx="21">
                  <c:v>2.84</c:v>
                </c:pt>
                <c:pt idx="22">
                  <c:v>3.27</c:v>
                </c:pt>
                <c:pt idx="23">
                  <c:v>3.03</c:v>
                </c:pt>
                <c:pt idx="24">
                  <c:v>3.3899999999999997</c:v>
                </c:pt>
                <c:pt idx="25">
                  <c:v>3.64</c:v>
                </c:pt>
                <c:pt idx="26">
                  <c:v>4.6899999999999995</c:v>
                </c:pt>
                <c:pt idx="27">
                  <c:v>2.2799999999999998</c:v>
                </c:pt>
                <c:pt idx="28">
                  <c:v>2.8299999999999987</c:v>
                </c:pt>
                <c:pt idx="29">
                  <c:v>2.61</c:v>
                </c:pt>
                <c:pt idx="30">
                  <c:v>3.69</c:v>
                </c:pt>
                <c:pt idx="31">
                  <c:v>2.13</c:v>
                </c:pt>
                <c:pt idx="32">
                  <c:v>4.57</c:v>
                </c:pt>
                <c:pt idx="33">
                  <c:v>4.3499999999999996</c:v>
                </c:pt>
                <c:pt idx="34">
                  <c:v>2.44</c:v>
                </c:pt>
                <c:pt idx="35">
                  <c:v>4.99</c:v>
                </c:pt>
                <c:pt idx="36">
                  <c:v>3.17</c:v>
                </c:pt>
                <c:pt idx="37">
                  <c:v>2.77</c:v>
                </c:pt>
                <c:pt idx="38">
                  <c:v>2.34</c:v>
                </c:pt>
                <c:pt idx="39">
                  <c:v>2.7600000000000002</c:v>
                </c:pt>
                <c:pt idx="40">
                  <c:v>4.59</c:v>
                </c:pt>
                <c:pt idx="41">
                  <c:v>3.34</c:v>
                </c:pt>
                <c:pt idx="42">
                  <c:v>3.44</c:v>
                </c:pt>
                <c:pt idx="43">
                  <c:v>3.2600000000000002</c:v>
                </c:pt>
                <c:pt idx="44">
                  <c:v>4.3</c:v>
                </c:pt>
                <c:pt idx="45">
                  <c:v>4.17</c:v>
                </c:pt>
                <c:pt idx="46">
                  <c:v>3.65</c:v>
                </c:pt>
                <c:pt idx="47">
                  <c:v>2.8499999999999988</c:v>
                </c:pt>
                <c:pt idx="48">
                  <c:v>4.6499999999999995</c:v>
                </c:pt>
                <c:pt idx="49">
                  <c:v>3.16</c:v>
                </c:pt>
                <c:pt idx="50">
                  <c:v>2.9499999999999997</c:v>
                </c:pt>
                <c:pt idx="51">
                  <c:v>2.8099999999999987</c:v>
                </c:pt>
                <c:pt idx="52">
                  <c:v>4.7300000000000004</c:v>
                </c:pt>
                <c:pt idx="53">
                  <c:v>3.66</c:v>
                </c:pt>
                <c:pt idx="54">
                  <c:v>2.09</c:v>
                </c:pt>
                <c:pt idx="55">
                  <c:v>3.1</c:v>
                </c:pt>
                <c:pt idx="56">
                  <c:v>2.13</c:v>
                </c:pt>
                <c:pt idx="57">
                  <c:v>3.44</c:v>
                </c:pt>
                <c:pt idx="58">
                  <c:v>4.37</c:v>
                </c:pt>
                <c:pt idx="59">
                  <c:v>2.2599999999999998</c:v>
                </c:pt>
                <c:pt idx="60">
                  <c:v>4.0599999999999996</c:v>
                </c:pt>
                <c:pt idx="61">
                  <c:v>2.46</c:v>
                </c:pt>
                <c:pt idx="62">
                  <c:v>2.9499999999999997</c:v>
                </c:pt>
                <c:pt idx="63">
                  <c:v>3.06</c:v>
                </c:pt>
                <c:pt idx="64">
                  <c:v>2.3199999999999967</c:v>
                </c:pt>
                <c:pt idx="65">
                  <c:v>2.7600000000000002</c:v>
                </c:pt>
                <c:pt idx="66">
                  <c:v>2.52</c:v>
                </c:pt>
                <c:pt idx="67">
                  <c:v>4.6399999999999997</c:v>
                </c:pt>
                <c:pt idx="68">
                  <c:v>3.9699999999999998</c:v>
                </c:pt>
                <c:pt idx="69">
                  <c:v>2.2200000000000002</c:v>
                </c:pt>
                <c:pt idx="70" formatCode="0.00">
                  <c:v>2.9099999999999997</c:v>
                </c:pt>
                <c:pt idx="71">
                  <c:v>4.4700000000000024</c:v>
                </c:pt>
                <c:pt idx="72">
                  <c:v>3.23</c:v>
                </c:pt>
                <c:pt idx="73">
                  <c:v>2.5499999999999998</c:v>
                </c:pt>
                <c:pt idx="74">
                  <c:v>2.94</c:v>
                </c:pt>
                <c:pt idx="75">
                  <c:v>2.74</c:v>
                </c:pt>
                <c:pt idx="76">
                  <c:v>2.9899999999999998</c:v>
                </c:pt>
                <c:pt idx="77">
                  <c:v>3.15</c:v>
                </c:pt>
                <c:pt idx="78">
                  <c:v>3.4899999999999998</c:v>
                </c:pt>
                <c:pt idx="79">
                  <c:v>4.1199999999999966</c:v>
                </c:pt>
                <c:pt idx="80">
                  <c:v>2.92</c:v>
                </c:pt>
                <c:pt idx="81">
                  <c:v>2.9299999999999997</c:v>
                </c:pt>
                <c:pt idx="82">
                  <c:v>3.65</c:v>
                </c:pt>
                <c:pt idx="83">
                  <c:v>2.59</c:v>
                </c:pt>
                <c:pt idx="84">
                  <c:v>2.57</c:v>
                </c:pt>
                <c:pt idx="85">
                  <c:v>4.8099999999999996</c:v>
                </c:pt>
                <c:pt idx="86">
                  <c:v>3.59</c:v>
                </c:pt>
                <c:pt idx="87">
                  <c:v>3.59</c:v>
                </c:pt>
                <c:pt idx="88">
                  <c:v>3.4099999999999997</c:v>
                </c:pt>
                <c:pt idx="89">
                  <c:v>3.8099999999999987</c:v>
                </c:pt>
                <c:pt idx="90">
                  <c:v>3.12</c:v>
                </c:pt>
                <c:pt idx="91">
                  <c:v>4.84</c:v>
                </c:pt>
                <c:pt idx="92">
                  <c:v>4.7300000000000004</c:v>
                </c:pt>
                <c:pt idx="93">
                  <c:v>2.5499999999999998</c:v>
                </c:pt>
                <c:pt idx="94">
                  <c:v>2.27</c:v>
                </c:pt>
                <c:pt idx="95">
                  <c:v>2.66</c:v>
                </c:pt>
                <c:pt idx="96">
                  <c:v>3.4</c:v>
                </c:pt>
                <c:pt idx="97">
                  <c:v>2.96</c:v>
                </c:pt>
                <c:pt idx="98">
                  <c:v>3.3699999999999997</c:v>
                </c:pt>
                <c:pt idx="99">
                  <c:v>3.24</c:v>
                </c:pt>
                <c:pt idx="100">
                  <c:v>2.77</c:v>
                </c:pt>
                <c:pt idx="101">
                  <c:v>3.9899999999999998</c:v>
                </c:pt>
                <c:pt idx="102">
                  <c:v>4.8199999999999985</c:v>
                </c:pt>
                <c:pt idx="103">
                  <c:v>5.28</c:v>
                </c:pt>
                <c:pt idx="104">
                  <c:v>2.3699999999999997</c:v>
                </c:pt>
                <c:pt idx="105">
                  <c:v>2.9699999999999998</c:v>
                </c:pt>
                <c:pt idx="106">
                  <c:v>2.48</c:v>
                </c:pt>
                <c:pt idx="107">
                  <c:v>1.9700000000000035</c:v>
                </c:pt>
              </c:numCache>
            </c:numRef>
          </c:xVal>
          <c:yVal>
            <c:numRef>
              <c:f>'Лист1 (2)'!$D$2:$D$109</c:f>
              <c:numCache>
                <c:formatCode>General</c:formatCode>
                <c:ptCount val="108"/>
                <c:pt idx="0">
                  <c:v>0.73900000000000265</c:v>
                </c:pt>
                <c:pt idx="1">
                  <c:v>0.79700000000000004</c:v>
                </c:pt>
                <c:pt idx="2">
                  <c:v>0.71600000000000064</c:v>
                </c:pt>
                <c:pt idx="3">
                  <c:v>0.92900000000000005</c:v>
                </c:pt>
                <c:pt idx="4">
                  <c:v>0.88500000000000112</c:v>
                </c:pt>
                <c:pt idx="5">
                  <c:v>0.70000000000000062</c:v>
                </c:pt>
                <c:pt idx="6">
                  <c:v>0.80600000000000005</c:v>
                </c:pt>
                <c:pt idx="7">
                  <c:v>0.5</c:v>
                </c:pt>
                <c:pt idx="8">
                  <c:v>0.88600000000000112</c:v>
                </c:pt>
                <c:pt idx="9">
                  <c:v>0.42700000000000032</c:v>
                </c:pt>
                <c:pt idx="10">
                  <c:v>0.66300000000000359</c:v>
                </c:pt>
                <c:pt idx="11">
                  <c:v>0.73300000000000065</c:v>
                </c:pt>
                <c:pt idx="12">
                  <c:v>0.63300000000000312</c:v>
                </c:pt>
                <c:pt idx="13">
                  <c:v>0.71800000000000064</c:v>
                </c:pt>
                <c:pt idx="14">
                  <c:v>0.77100000000000202</c:v>
                </c:pt>
                <c:pt idx="15">
                  <c:v>0.33100000000000185</c:v>
                </c:pt>
                <c:pt idx="16">
                  <c:v>0.52300000000000002</c:v>
                </c:pt>
                <c:pt idx="17">
                  <c:v>0.48200000000000032</c:v>
                </c:pt>
                <c:pt idx="18">
                  <c:v>0.90800000000000003</c:v>
                </c:pt>
                <c:pt idx="19">
                  <c:v>0.80500000000000005</c:v>
                </c:pt>
                <c:pt idx="20">
                  <c:v>0.68700000000000194</c:v>
                </c:pt>
                <c:pt idx="21">
                  <c:v>0.71000000000000063</c:v>
                </c:pt>
                <c:pt idx="22">
                  <c:v>0.74400000000000277</c:v>
                </c:pt>
                <c:pt idx="23">
                  <c:v>0.79600000000000004</c:v>
                </c:pt>
                <c:pt idx="24">
                  <c:v>0.84000000000000064</c:v>
                </c:pt>
                <c:pt idx="25">
                  <c:v>0.86500000000000277</c:v>
                </c:pt>
                <c:pt idx="26">
                  <c:v>0.89500000000000113</c:v>
                </c:pt>
                <c:pt idx="27">
                  <c:v>0.72000000000000064</c:v>
                </c:pt>
                <c:pt idx="28">
                  <c:v>0.64400000000000313</c:v>
                </c:pt>
                <c:pt idx="29">
                  <c:v>0.67400000000000371</c:v>
                </c:pt>
                <c:pt idx="30">
                  <c:v>0.83500000000000063</c:v>
                </c:pt>
                <c:pt idx="31">
                  <c:v>0.36300000000000032</c:v>
                </c:pt>
                <c:pt idx="32">
                  <c:v>0.88200000000000112</c:v>
                </c:pt>
                <c:pt idx="33">
                  <c:v>0.88400000000000112</c:v>
                </c:pt>
                <c:pt idx="34">
                  <c:v>0.73300000000000065</c:v>
                </c:pt>
                <c:pt idx="35">
                  <c:v>0.90500000000000003</c:v>
                </c:pt>
                <c:pt idx="36">
                  <c:v>0.86100000000000065</c:v>
                </c:pt>
                <c:pt idx="37">
                  <c:v>0.57399999999999995</c:v>
                </c:pt>
                <c:pt idx="38">
                  <c:v>0.63300000000000312</c:v>
                </c:pt>
                <c:pt idx="39">
                  <c:v>0.62500000000000289</c:v>
                </c:pt>
                <c:pt idx="40">
                  <c:v>0.89800000000000113</c:v>
                </c:pt>
                <c:pt idx="41">
                  <c:v>0.81599999999999995</c:v>
                </c:pt>
                <c:pt idx="42">
                  <c:v>0.54700000000000004</c:v>
                </c:pt>
                <c:pt idx="43">
                  <c:v>0.61700000000000277</c:v>
                </c:pt>
                <c:pt idx="44">
                  <c:v>0.90800000000000003</c:v>
                </c:pt>
                <c:pt idx="45">
                  <c:v>0.88800000000000112</c:v>
                </c:pt>
                <c:pt idx="46">
                  <c:v>0.87400000000000277</c:v>
                </c:pt>
                <c:pt idx="47">
                  <c:v>0.72700000000000065</c:v>
                </c:pt>
                <c:pt idx="48">
                  <c:v>0.90100000000000002</c:v>
                </c:pt>
                <c:pt idx="49">
                  <c:v>0.69800000000000184</c:v>
                </c:pt>
                <c:pt idx="50">
                  <c:v>0.74500000000000277</c:v>
                </c:pt>
                <c:pt idx="51">
                  <c:v>0.50900000000000001</c:v>
                </c:pt>
                <c:pt idx="52">
                  <c:v>0.89700000000000113</c:v>
                </c:pt>
                <c:pt idx="53">
                  <c:v>0.76000000000000312</c:v>
                </c:pt>
                <c:pt idx="54">
                  <c:v>0.61500000000000277</c:v>
                </c:pt>
                <c:pt idx="55">
                  <c:v>0.80500000000000005</c:v>
                </c:pt>
                <c:pt idx="56">
                  <c:v>0.73900000000000265</c:v>
                </c:pt>
                <c:pt idx="57">
                  <c:v>0.81</c:v>
                </c:pt>
                <c:pt idx="58">
                  <c:v>0.86700000000000277</c:v>
                </c:pt>
                <c:pt idx="59">
                  <c:v>0.48000000000000032</c:v>
                </c:pt>
                <c:pt idx="60">
                  <c:v>0.76100000000000312</c:v>
                </c:pt>
                <c:pt idx="61">
                  <c:v>0.35900000000000032</c:v>
                </c:pt>
                <c:pt idx="62">
                  <c:v>0.72800000000000065</c:v>
                </c:pt>
                <c:pt idx="63">
                  <c:v>0.77000000000000202</c:v>
                </c:pt>
                <c:pt idx="64">
                  <c:v>0.65300000000000358</c:v>
                </c:pt>
                <c:pt idx="65">
                  <c:v>0.58200000000000063</c:v>
                </c:pt>
                <c:pt idx="66">
                  <c:v>0.62500000000000289</c:v>
                </c:pt>
                <c:pt idx="67">
                  <c:v>0.91</c:v>
                </c:pt>
                <c:pt idx="68">
                  <c:v>0.90800000000000003</c:v>
                </c:pt>
                <c:pt idx="69">
                  <c:v>0.58900000000000063</c:v>
                </c:pt>
                <c:pt idx="70">
                  <c:v>0.45900000000000002</c:v>
                </c:pt>
                <c:pt idx="71">
                  <c:v>0.94299999999999995</c:v>
                </c:pt>
                <c:pt idx="72">
                  <c:v>0.70500000000000063</c:v>
                </c:pt>
                <c:pt idx="73">
                  <c:v>0.504</c:v>
                </c:pt>
                <c:pt idx="74">
                  <c:v>0.76800000000000312</c:v>
                </c:pt>
                <c:pt idx="75">
                  <c:v>0.72500000000000064</c:v>
                </c:pt>
                <c:pt idx="76">
                  <c:v>0.64400000000000313</c:v>
                </c:pt>
                <c:pt idx="77">
                  <c:v>0.81299999999999994</c:v>
                </c:pt>
                <c:pt idx="78">
                  <c:v>0.80900000000000005</c:v>
                </c:pt>
                <c:pt idx="79">
                  <c:v>0.83100000000000063</c:v>
                </c:pt>
                <c:pt idx="80">
                  <c:v>0.78100000000000003</c:v>
                </c:pt>
                <c:pt idx="81">
                  <c:v>0.75500000000000311</c:v>
                </c:pt>
                <c:pt idx="82">
                  <c:v>0.77000000000000202</c:v>
                </c:pt>
                <c:pt idx="83">
                  <c:v>0.45900000000000002</c:v>
                </c:pt>
                <c:pt idx="84">
                  <c:v>0.76600000000000312</c:v>
                </c:pt>
                <c:pt idx="85">
                  <c:v>0.86600000000000277</c:v>
                </c:pt>
                <c:pt idx="86">
                  <c:v>0.83400000000000063</c:v>
                </c:pt>
                <c:pt idx="87">
                  <c:v>0.88400000000000112</c:v>
                </c:pt>
                <c:pt idx="88">
                  <c:v>0.61900000000000277</c:v>
                </c:pt>
                <c:pt idx="89">
                  <c:v>0.87800000000000311</c:v>
                </c:pt>
                <c:pt idx="90">
                  <c:v>0.69100000000000183</c:v>
                </c:pt>
                <c:pt idx="91">
                  <c:v>0.90400000000000003</c:v>
                </c:pt>
                <c:pt idx="92">
                  <c:v>0.90300000000000002</c:v>
                </c:pt>
                <c:pt idx="93">
                  <c:v>0.63200000000000311</c:v>
                </c:pt>
                <c:pt idx="94">
                  <c:v>0.60700000000000065</c:v>
                </c:pt>
                <c:pt idx="95">
                  <c:v>0.46600000000000008</c:v>
                </c:pt>
                <c:pt idx="96">
                  <c:v>0.68200000000000172</c:v>
                </c:pt>
                <c:pt idx="97">
                  <c:v>0.76000000000000312</c:v>
                </c:pt>
                <c:pt idx="98">
                  <c:v>0.69800000000000184</c:v>
                </c:pt>
                <c:pt idx="99">
                  <c:v>0.69900000000000184</c:v>
                </c:pt>
                <c:pt idx="100">
                  <c:v>0.72900000000000065</c:v>
                </c:pt>
                <c:pt idx="101">
                  <c:v>0.84600000000000064</c:v>
                </c:pt>
                <c:pt idx="102">
                  <c:v>0.86300000000000165</c:v>
                </c:pt>
                <c:pt idx="103">
                  <c:v>0.91</c:v>
                </c:pt>
                <c:pt idx="104">
                  <c:v>0.73500000000000065</c:v>
                </c:pt>
                <c:pt idx="105">
                  <c:v>0.59300000000000064</c:v>
                </c:pt>
                <c:pt idx="106">
                  <c:v>0.43000000000000038</c:v>
                </c:pt>
                <c:pt idx="107">
                  <c:v>0.37600000000000139</c:v>
                </c:pt>
              </c:numCache>
            </c:numRef>
          </c:yVal>
        </c:ser>
        <c:axId val="92454912"/>
        <c:axId val="92456448"/>
      </c:scatterChart>
      <c:scatterChart>
        <c:scatterStyle val="smoothMarker"/>
        <c:ser>
          <c:idx val="1"/>
          <c:order val="1"/>
          <c:marker>
            <c:symbol val="none"/>
          </c:marker>
          <c:xVal>
            <c:numRef>
              <c:f>'Лист1 (2)'!$R$4:$R$73</c:f>
              <c:numCache>
                <c:formatCode>General</c:formatCode>
                <c:ptCount val="70"/>
                <c:pt idx="0">
                  <c:v>1.9500000000000035</c:v>
                </c:pt>
                <c:pt idx="1">
                  <c:v>2</c:v>
                </c:pt>
                <c:pt idx="2">
                  <c:v>2.0499999999999998</c:v>
                </c:pt>
                <c:pt idx="3">
                  <c:v>2.1</c:v>
                </c:pt>
                <c:pt idx="4">
                  <c:v>2.15</c:v>
                </c:pt>
                <c:pt idx="5">
                  <c:v>2.2000000000000002</c:v>
                </c:pt>
                <c:pt idx="6">
                  <c:v>2.25</c:v>
                </c:pt>
                <c:pt idx="7">
                  <c:v>2.2999999999999998</c:v>
                </c:pt>
                <c:pt idx="8">
                  <c:v>2.3499999999999988</c:v>
                </c:pt>
                <c:pt idx="9">
                  <c:v>2.4</c:v>
                </c:pt>
                <c:pt idx="10">
                  <c:v>2.4499999999999997</c:v>
                </c:pt>
                <c:pt idx="11">
                  <c:v>2.5</c:v>
                </c:pt>
                <c:pt idx="12">
                  <c:v>2.5499999999999998</c:v>
                </c:pt>
                <c:pt idx="13">
                  <c:v>2.6</c:v>
                </c:pt>
                <c:pt idx="14">
                  <c:v>2.65</c:v>
                </c:pt>
                <c:pt idx="15">
                  <c:v>2.7</c:v>
                </c:pt>
                <c:pt idx="16">
                  <c:v>2.75</c:v>
                </c:pt>
                <c:pt idx="17">
                  <c:v>2.8</c:v>
                </c:pt>
                <c:pt idx="18">
                  <c:v>2.8499999999999988</c:v>
                </c:pt>
                <c:pt idx="19">
                  <c:v>2.9</c:v>
                </c:pt>
                <c:pt idx="20">
                  <c:v>2.9499999999999997</c:v>
                </c:pt>
                <c:pt idx="21">
                  <c:v>3</c:v>
                </c:pt>
                <c:pt idx="22">
                  <c:v>3.05</c:v>
                </c:pt>
                <c:pt idx="23">
                  <c:v>3.1</c:v>
                </c:pt>
                <c:pt idx="24">
                  <c:v>3.15</c:v>
                </c:pt>
                <c:pt idx="25">
                  <c:v>3.2</c:v>
                </c:pt>
                <c:pt idx="26">
                  <c:v>3.25</c:v>
                </c:pt>
                <c:pt idx="27">
                  <c:v>3.3</c:v>
                </c:pt>
                <c:pt idx="28">
                  <c:v>3.3499999999999988</c:v>
                </c:pt>
                <c:pt idx="29">
                  <c:v>3.4</c:v>
                </c:pt>
                <c:pt idx="30">
                  <c:v>3.4499999999999997</c:v>
                </c:pt>
                <c:pt idx="31">
                  <c:v>3.5</c:v>
                </c:pt>
                <c:pt idx="32">
                  <c:v>3.55</c:v>
                </c:pt>
                <c:pt idx="33">
                  <c:v>3.6</c:v>
                </c:pt>
                <c:pt idx="34">
                  <c:v>3.65</c:v>
                </c:pt>
                <c:pt idx="35">
                  <c:v>3.7</c:v>
                </c:pt>
                <c:pt idx="36">
                  <c:v>3.75</c:v>
                </c:pt>
                <c:pt idx="37">
                  <c:v>3.8</c:v>
                </c:pt>
                <c:pt idx="38">
                  <c:v>3.8499999999999988</c:v>
                </c:pt>
                <c:pt idx="39">
                  <c:v>3.9</c:v>
                </c:pt>
                <c:pt idx="40">
                  <c:v>3.9499999999999997</c:v>
                </c:pt>
                <c:pt idx="41">
                  <c:v>4</c:v>
                </c:pt>
                <c:pt idx="42">
                  <c:v>4.05</c:v>
                </c:pt>
                <c:pt idx="43">
                  <c:v>4.0999999999999996</c:v>
                </c:pt>
                <c:pt idx="44">
                  <c:v>4.1499999999999995</c:v>
                </c:pt>
                <c:pt idx="45">
                  <c:v>4.2</c:v>
                </c:pt>
                <c:pt idx="46">
                  <c:v>4.25</c:v>
                </c:pt>
                <c:pt idx="47">
                  <c:v>4.3</c:v>
                </c:pt>
                <c:pt idx="48">
                  <c:v>4.3499999999999996</c:v>
                </c:pt>
                <c:pt idx="49">
                  <c:v>4.4000000000000004</c:v>
                </c:pt>
                <c:pt idx="50">
                  <c:v>4.45</c:v>
                </c:pt>
                <c:pt idx="51">
                  <c:v>4.5</c:v>
                </c:pt>
                <c:pt idx="52">
                  <c:v>4.55</c:v>
                </c:pt>
                <c:pt idx="53">
                  <c:v>4.5999999999999996</c:v>
                </c:pt>
                <c:pt idx="54">
                  <c:v>4.6499999999999995</c:v>
                </c:pt>
                <c:pt idx="55">
                  <c:v>4.7</c:v>
                </c:pt>
                <c:pt idx="56">
                  <c:v>4.75</c:v>
                </c:pt>
                <c:pt idx="57">
                  <c:v>4.8</c:v>
                </c:pt>
                <c:pt idx="58">
                  <c:v>4.8499999999999996</c:v>
                </c:pt>
                <c:pt idx="59">
                  <c:v>4.9000000000000004</c:v>
                </c:pt>
                <c:pt idx="60">
                  <c:v>4.95</c:v>
                </c:pt>
                <c:pt idx="61">
                  <c:v>5</c:v>
                </c:pt>
                <c:pt idx="62">
                  <c:v>5.05</c:v>
                </c:pt>
                <c:pt idx="63">
                  <c:v>5.0999999999999996</c:v>
                </c:pt>
                <c:pt idx="64">
                  <c:v>5.1499999999999995</c:v>
                </c:pt>
                <c:pt idx="65">
                  <c:v>5.2</c:v>
                </c:pt>
                <c:pt idx="66">
                  <c:v>5.25</c:v>
                </c:pt>
                <c:pt idx="67">
                  <c:v>5.3</c:v>
                </c:pt>
                <c:pt idx="68">
                  <c:v>5.35</c:v>
                </c:pt>
                <c:pt idx="69">
                  <c:v>5.4</c:v>
                </c:pt>
              </c:numCache>
            </c:numRef>
          </c:xVal>
          <c:yVal>
            <c:numRef>
              <c:f>'Лист1 (2)'!$S$4:$S$73</c:f>
              <c:numCache>
                <c:formatCode>General</c:formatCode>
                <c:ptCount val="70"/>
                <c:pt idx="0">
                  <c:v>0.54086029831476234</c:v>
                </c:pt>
                <c:pt idx="1">
                  <c:v>0.54536393165860209</c:v>
                </c:pt>
                <c:pt idx="2">
                  <c:v>0.55014768880615306</c:v>
                </c:pt>
                <c:pt idx="3">
                  <c:v>0.55521967499538161</c:v>
                </c:pt>
                <c:pt idx="4">
                  <c:v>0.56058680181063036</c:v>
                </c:pt>
                <c:pt idx="5">
                  <c:v>0.56625456086674253</c:v>
                </c:pt>
                <c:pt idx="6">
                  <c:v>0.57222679180512359</c:v>
                </c:pt>
                <c:pt idx="7">
                  <c:v>0.57850544979828233</c:v>
                </c:pt>
                <c:pt idx="8">
                  <c:v>0.58509037873210568</c:v>
                </c:pt>
                <c:pt idx="9">
                  <c:v>0.59197909711791463</c:v>
                </c:pt>
                <c:pt idx="10">
                  <c:v>0.59916660450636072</c:v>
                </c:pt>
                <c:pt idx="11">
                  <c:v>0.60664521665407267</c:v>
                </c:pt>
                <c:pt idx="12">
                  <c:v>0.61440443785304122</c:v>
                </c:pt>
                <c:pt idx="13">
                  <c:v>0.62243087860135704</c:v>
                </c:pt>
                <c:pt idx="14">
                  <c:v>0.63070822611435551</c:v>
                </c:pt>
                <c:pt idx="15">
                  <c:v>0.6392172740173937</c:v>
                </c:pt>
                <c:pt idx="16">
                  <c:v>0.64793601592270011</c:v>
                </c:pt>
                <c:pt idx="17">
                  <c:v>0.65683980551124466</c:v>
                </c:pt>
                <c:pt idx="18">
                  <c:v>0.66590158329445892</c:v>
                </c:pt>
                <c:pt idx="19">
                  <c:v>0.67509216753671764</c:v>
                </c:pt>
                <c:pt idx="20">
                  <c:v>0.68438060402979595</c:v>
                </c:pt>
                <c:pt idx="21">
                  <c:v>0.69373456669960398</c:v>
                </c:pt>
                <c:pt idx="22">
                  <c:v>0.703120798577346</c:v>
                </c:pt>
                <c:pt idx="23">
                  <c:v>0.71250558065743352</c:v>
                </c:pt>
                <c:pt idx="24">
                  <c:v>0.72185521474381065</c:v>
                </c:pt>
                <c:pt idx="25">
                  <c:v>0.73113650566417165</c:v>
                </c:pt>
                <c:pt idx="26">
                  <c:v>0.74031722826435642</c:v>
                </c:pt>
                <c:pt idx="27">
                  <c:v>0.74936656538019997</c:v>
                </c:pt>
                <c:pt idx="28">
                  <c:v>0.75825550446059886</c:v>
                </c:pt>
                <c:pt idx="29">
                  <c:v>0.76695718256903156</c:v>
                </c:pt>
                <c:pt idx="30">
                  <c:v>0.77544717196890878</c:v>
                </c:pt>
                <c:pt idx="31">
                  <c:v>0.78370370122274058</c:v>
                </c:pt>
                <c:pt idx="32">
                  <c:v>0.79170780952340103</c:v>
                </c:pt>
                <c:pt idx="33">
                  <c:v>0.79944343465375922</c:v>
                </c:pt>
                <c:pt idx="34">
                  <c:v>0.80689743739006203</c:v>
                </c:pt>
                <c:pt idx="35">
                  <c:v>0.81405956721025796</c:v>
                </c:pt>
                <c:pt idx="36">
                  <c:v>0.82092237576680149</c:v>
                </c:pt>
                <c:pt idx="37">
                  <c:v>0.8274810857000513</c:v>
                </c:pt>
                <c:pt idx="38">
                  <c:v>0.83373342300748265</c:v>
                </c:pt>
                <c:pt idx="39">
                  <c:v>0.83967942137943352</c:v>
                </c:pt>
                <c:pt idx="40">
                  <c:v>0.84532120672278355</c:v>
                </c:pt>
                <c:pt idx="41">
                  <c:v>0.8506627695910205</c:v>
                </c:pt>
                <c:pt idx="42">
                  <c:v>0.85570973250235771</c:v>
                </c:pt>
                <c:pt idx="43">
                  <c:v>0.86046911823424521</c:v>
                </c:pt>
                <c:pt idx="44">
                  <c:v>0.86494912420528891</c:v>
                </c:pt>
                <c:pt idx="45">
                  <c:v>0.86915890705589605</c:v>
                </c:pt>
                <c:pt idx="46">
                  <c:v>0.87310838056845663</c:v>
                </c:pt>
                <c:pt idx="47">
                  <c:v>0.87680802916319989</c:v>
                </c:pt>
                <c:pt idx="48">
                  <c:v>0.88026873839429065</c:v>
                </c:pt>
                <c:pt idx="49">
                  <c:v>0.88350164316712665</c:v>
                </c:pt>
                <c:pt idx="50">
                  <c:v>0.88651799380793006</c:v>
                </c:pt>
                <c:pt idx="51">
                  <c:v>0.88932903964114496</c:v>
                </c:pt>
                <c:pt idx="52">
                  <c:v>0.89194592936085904</c:v>
                </c:pt>
                <c:pt idx="53">
                  <c:v>0.89437962721174002</c:v>
                </c:pt>
                <c:pt idx="54">
                  <c:v>0.89664084380895803</c:v>
                </c:pt>
                <c:pt idx="55">
                  <c:v>0.89873998031443436</c:v>
                </c:pt>
                <c:pt idx="56">
                  <c:v>0.90068708463423086</c:v>
                </c:pt>
                <c:pt idx="57">
                  <c:v>0.90249181829778102</c:v>
                </c:pt>
                <c:pt idx="58">
                  <c:v>0.90416343271245159</c:v>
                </c:pt>
                <c:pt idx="59">
                  <c:v>0.9057107535472505</c:v>
                </c:pt>
                <c:pt idx="60">
                  <c:v>0.90714217207840364</c:v>
                </c:pt>
                <c:pt idx="61">
                  <c:v>0.90846564242104511</c:v>
                </c:pt>
                <c:pt idx="62">
                  <c:v>0.90968868366872924</c:v>
                </c:pt>
                <c:pt idx="63">
                  <c:v>0.91081838606225762</c:v>
                </c:pt>
                <c:pt idx="64">
                  <c:v>0.91186142040787965</c:v>
                </c:pt>
                <c:pt idx="65">
                  <c:v>0.91282405005931211</c:v>
                </c:pt>
                <c:pt idx="66">
                  <c:v>0.91371214486772401</c:v>
                </c:pt>
                <c:pt idx="67">
                  <c:v>0.91453119658622251</c:v>
                </c:pt>
                <c:pt idx="68">
                  <c:v>0.91528633529104841</c:v>
                </c:pt>
                <c:pt idx="69">
                  <c:v>0.91598234645029752</c:v>
                </c:pt>
              </c:numCache>
            </c:numRef>
          </c:yVal>
          <c:smooth val="1"/>
        </c:ser>
        <c:axId val="92454912"/>
        <c:axId val="92456448"/>
      </c:scatterChart>
      <c:valAx>
        <c:axId val="92454912"/>
        <c:scaling>
          <c:orientation val="minMax"/>
        </c:scaling>
        <c:axPos val="b"/>
        <c:numFmt formatCode="General" sourceLinked="1"/>
        <c:tickLblPos val="nextTo"/>
        <c:crossAx val="92456448"/>
        <c:crosses val="autoZero"/>
        <c:crossBetween val="midCat"/>
      </c:valAx>
      <c:valAx>
        <c:axId val="92456448"/>
        <c:scaling>
          <c:orientation val="minMax"/>
        </c:scaling>
        <c:axPos val="l"/>
        <c:majorGridlines/>
        <c:numFmt formatCode="General" sourceLinked="1"/>
        <c:tickLblPos val="nextTo"/>
        <c:crossAx val="92454912"/>
        <c:crosses val="autoZero"/>
        <c:crossBetween val="midCat"/>
      </c:valAx>
    </c:plotArea>
    <c:plotVisOnly val="1"/>
    <c:dispBlanksAs val="gap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'Лист1 (2перем) (3кл) (3)'!$N$3:$N$75</c:f>
              <c:numCache>
                <c:formatCode>0.00</c:formatCode>
                <c:ptCount val="73"/>
                <c:pt idx="0">
                  <c:v>1.8125890728512883</c:v>
                </c:pt>
                <c:pt idx="1">
                  <c:v>1.2440959631681161</c:v>
                </c:pt>
                <c:pt idx="2">
                  <c:v>1.2328931120485978</c:v>
                </c:pt>
                <c:pt idx="3">
                  <c:v>1.7491849648830451</c:v>
                </c:pt>
                <c:pt idx="4">
                  <c:v>0.84806431396352455</c:v>
                </c:pt>
                <c:pt idx="5">
                  <c:v>1.9608460466210431</c:v>
                </c:pt>
                <c:pt idx="6">
                  <c:v>1.174703015788171</c:v>
                </c:pt>
                <c:pt idx="7">
                  <c:v>-0.11188872875341972</c:v>
                </c:pt>
                <c:pt idx="8">
                  <c:v>3.2907784685209092</c:v>
                </c:pt>
                <c:pt idx="9">
                  <c:v>2.5432679913076295</c:v>
                </c:pt>
                <c:pt idx="10">
                  <c:v>2.0091942533179981</c:v>
                </c:pt>
                <c:pt idx="11">
                  <c:v>1.3602875187566537</c:v>
                </c:pt>
                <c:pt idx="12">
                  <c:v>0.87673696834189563</c:v>
                </c:pt>
                <c:pt idx="13">
                  <c:v>0.65611454800186131</c:v>
                </c:pt>
                <c:pt idx="14">
                  <c:v>2.401534406506288</c:v>
                </c:pt>
                <c:pt idx="15">
                  <c:v>1.6868755071438701</c:v>
                </c:pt>
                <c:pt idx="16">
                  <c:v>2.8151544785422313</c:v>
                </c:pt>
                <c:pt idx="17">
                  <c:v>1.72377108079585</c:v>
                </c:pt>
                <c:pt idx="18">
                  <c:v>0.49554670255356181</c:v>
                </c:pt>
                <c:pt idx="19">
                  <c:v>2.2813297480432038</c:v>
                </c:pt>
                <c:pt idx="20">
                  <c:v>-0.1811821410281334</c:v>
                </c:pt>
                <c:pt idx="21">
                  <c:v>1.5325945701068564</c:v>
                </c:pt>
                <c:pt idx="22">
                  <c:v>-1.4415667007439283</c:v>
                </c:pt>
                <c:pt idx="23">
                  <c:v>1.7602505277434601</c:v>
                </c:pt>
                <c:pt idx="24">
                  <c:v>-4.4066800929474098E-3</c:v>
                </c:pt>
                <c:pt idx="25">
                  <c:v>2.4070019458765652</c:v>
                </c:pt>
                <c:pt idx="26">
                  <c:v>0.52361129393113093</c:v>
                </c:pt>
                <c:pt idx="27">
                  <c:v>2.8576689289900181</c:v>
                </c:pt>
                <c:pt idx="28">
                  <c:v>0.8819815736272294</c:v>
                </c:pt>
                <c:pt idx="29">
                  <c:v>-3.7471001011655382E-2</c:v>
                </c:pt>
                <c:pt idx="30">
                  <c:v>0.50922196470463976</c:v>
                </c:pt>
                <c:pt idx="31">
                  <c:v>3.1278266421968612</c:v>
                </c:pt>
                <c:pt idx="32">
                  <c:v>1.5004093862642358</c:v>
                </c:pt>
                <c:pt idx="33">
                  <c:v>-0.65810681038034713</c:v>
                </c:pt>
                <c:pt idx="34">
                  <c:v>0.87958327228705269</c:v>
                </c:pt>
                <c:pt idx="35">
                  <c:v>1.7535653688022899</c:v>
                </c:pt>
                <c:pt idx="36">
                  <c:v>-0.72796805006982135</c:v>
                </c:pt>
                <c:pt idx="37">
                  <c:v>1.9658414627649978</c:v>
                </c:pt>
                <c:pt idx="38">
                  <c:v>2.3958862011335538</c:v>
                </c:pt>
                <c:pt idx="39">
                  <c:v>0.85233441670072285</c:v>
                </c:pt>
                <c:pt idx="40">
                  <c:v>3.2246412089833787</c:v>
                </c:pt>
                <c:pt idx="41">
                  <c:v>3.751435027943014</c:v>
                </c:pt>
                <c:pt idx="42">
                  <c:v>1.7503924403788105</c:v>
                </c:pt>
                <c:pt idx="43">
                  <c:v>1.9918055142199289</c:v>
                </c:pt>
                <c:pt idx="44">
                  <c:v>3.2099851296714088</c:v>
                </c:pt>
                <c:pt idx="45">
                  <c:v>1.6938558224081641</c:v>
                </c:pt>
                <c:pt idx="46">
                  <c:v>3.1399176245735747</c:v>
                </c:pt>
                <c:pt idx="47">
                  <c:v>1.7459138098192828</c:v>
                </c:pt>
                <c:pt idx="48">
                  <c:v>0.97662671174891191</c:v>
                </c:pt>
                <c:pt idx="49">
                  <c:v>3.3986807432874482</c:v>
                </c:pt>
                <c:pt idx="50">
                  <c:v>1.9211412052409234</c:v>
                </c:pt>
                <c:pt idx="51">
                  <c:v>2.816242616456941</c:v>
                </c:pt>
                <c:pt idx="52">
                  <c:v>1.0163595543928201</c:v>
                </c:pt>
                <c:pt idx="53">
                  <c:v>2.6319825718297434</c:v>
                </c:pt>
                <c:pt idx="54">
                  <c:v>2.1087572384624869</c:v>
                </c:pt>
                <c:pt idx="55">
                  <c:v>1.7160302072260778</c:v>
                </c:pt>
                <c:pt idx="56">
                  <c:v>0.80183928317082265</c:v>
                </c:pt>
                <c:pt idx="57">
                  <c:v>-1.9545807236064558</c:v>
                </c:pt>
                <c:pt idx="58">
                  <c:v>-0.90796953239208644</c:v>
                </c:pt>
                <c:pt idx="59">
                  <c:v>0.56127131717425571</c:v>
                </c:pt>
                <c:pt idx="60">
                  <c:v>-6.2120697151586315E-2</c:v>
                </c:pt>
                <c:pt idx="61">
                  <c:v>0.34000767855617825</c:v>
                </c:pt>
                <c:pt idx="62">
                  <c:v>1.6660281061862603</c:v>
                </c:pt>
                <c:pt idx="63">
                  <c:v>1.5991065277043497</c:v>
                </c:pt>
                <c:pt idx="64">
                  <c:v>1.6349416495952047</c:v>
                </c:pt>
                <c:pt idx="65">
                  <c:v>0.82438602036118669</c:v>
                </c:pt>
                <c:pt idx="66">
                  <c:v>-2.2481910209282492</c:v>
                </c:pt>
                <c:pt idx="67">
                  <c:v>1.0116102022935654</c:v>
                </c:pt>
                <c:pt idx="68">
                  <c:v>1.2210142701807878</c:v>
                </c:pt>
                <c:pt idx="69">
                  <c:v>0.48370606369453106</c:v>
                </c:pt>
                <c:pt idx="70">
                  <c:v>2.7257274290860782</c:v>
                </c:pt>
                <c:pt idx="71">
                  <c:v>-1.7562527807711463</c:v>
                </c:pt>
                <c:pt idx="72">
                  <c:v>-3.2683764686412475</c:v>
                </c:pt>
              </c:numCache>
            </c:numRef>
          </c:xVal>
          <c:yVal>
            <c:numRef>
              <c:f>'Лист1 (2перем) (3кл) (3)'!$M$3:$M$75</c:f>
              <c:numCache>
                <c:formatCode>0.00</c:formatCode>
                <c:ptCount val="73"/>
                <c:pt idx="0">
                  <c:v>0.69519986687768864</c:v>
                </c:pt>
                <c:pt idx="1">
                  <c:v>-0.31818968147567123</c:v>
                </c:pt>
                <c:pt idx="2">
                  <c:v>0.59242793442931907</c:v>
                </c:pt>
                <c:pt idx="3">
                  <c:v>0.3116748912960744</c:v>
                </c:pt>
                <c:pt idx="4">
                  <c:v>0.86390654631876873</c:v>
                </c:pt>
                <c:pt idx="5">
                  <c:v>1.6598266476336789</c:v>
                </c:pt>
                <c:pt idx="6">
                  <c:v>0.21573989995576529</c:v>
                </c:pt>
                <c:pt idx="7">
                  <c:v>-0.86021739828863619</c:v>
                </c:pt>
                <c:pt idx="8">
                  <c:v>3.1144507434885877</c:v>
                </c:pt>
                <c:pt idx="9">
                  <c:v>0.53694425297830928</c:v>
                </c:pt>
                <c:pt idx="10">
                  <c:v>-0.31038598190930833</c:v>
                </c:pt>
                <c:pt idx="11">
                  <c:v>0.85938103824767564</c:v>
                </c:pt>
                <c:pt idx="12">
                  <c:v>0.30688732816508457</c:v>
                </c:pt>
                <c:pt idx="13">
                  <c:v>-0.22600937548000424</c:v>
                </c:pt>
                <c:pt idx="14">
                  <c:v>0.14539756407917701</c:v>
                </c:pt>
                <c:pt idx="15">
                  <c:v>1.2284393813900938</c:v>
                </c:pt>
                <c:pt idx="16">
                  <c:v>2.1692872759637352</c:v>
                </c:pt>
                <c:pt idx="17">
                  <c:v>0.68937945235613818</c:v>
                </c:pt>
                <c:pt idx="18">
                  <c:v>1.1915235397837094</c:v>
                </c:pt>
                <c:pt idx="19">
                  <c:v>0.12978268986593491</c:v>
                </c:pt>
                <c:pt idx="20">
                  <c:v>-0.80431533504591357</c:v>
                </c:pt>
                <c:pt idx="21">
                  <c:v>0.73979754362760364</c:v>
                </c:pt>
                <c:pt idx="22">
                  <c:v>-1.673055851415528</c:v>
                </c:pt>
                <c:pt idx="23">
                  <c:v>1.2277680001342079</c:v>
                </c:pt>
                <c:pt idx="24">
                  <c:v>1.1502698383146979</c:v>
                </c:pt>
                <c:pt idx="25">
                  <c:v>0.62147496799779733</c:v>
                </c:pt>
                <c:pt idx="26">
                  <c:v>-1.3979519434458461</c:v>
                </c:pt>
                <c:pt idx="27">
                  <c:v>1.4099603364105298</c:v>
                </c:pt>
                <c:pt idx="28">
                  <c:v>-1.0589546080619499</c:v>
                </c:pt>
                <c:pt idx="29">
                  <c:v>-1.2350016238781418</c:v>
                </c:pt>
                <c:pt idx="30">
                  <c:v>0.25388283826736607</c:v>
                </c:pt>
                <c:pt idx="31">
                  <c:v>0.22202458003778683</c:v>
                </c:pt>
                <c:pt idx="32">
                  <c:v>-0.11061957490206308</c:v>
                </c:pt>
                <c:pt idx="33">
                  <c:v>-4.0439247183553615</c:v>
                </c:pt>
                <c:pt idx="34">
                  <c:v>-1.3809535844634941</c:v>
                </c:pt>
                <c:pt idx="35">
                  <c:v>-1.3080197162713227</c:v>
                </c:pt>
                <c:pt idx="36">
                  <c:v>-2.109337006476486</c:v>
                </c:pt>
                <c:pt idx="37">
                  <c:v>0.77059665627299945</c:v>
                </c:pt>
                <c:pt idx="38">
                  <c:v>0.53462176871417755</c:v>
                </c:pt>
                <c:pt idx="39">
                  <c:v>-1.1440245437121539</c:v>
                </c:pt>
                <c:pt idx="40">
                  <c:v>0.16916148942508974</c:v>
                </c:pt>
                <c:pt idx="41">
                  <c:v>1.3325165415329161</c:v>
                </c:pt>
                <c:pt idx="42">
                  <c:v>0.65585500710323286</c:v>
                </c:pt>
                <c:pt idx="43">
                  <c:v>0.38197517988365554</c:v>
                </c:pt>
                <c:pt idx="44">
                  <c:v>1.2875821566769841</c:v>
                </c:pt>
                <c:pt idx="45">
                  <c:v>-0.4240939279416594</c:v>
                </c:pt>
                <c:pt idx="46">
                  <c:v>1.7342615628994478</c:v>
                </c:pt>
                <c:pt idx="47">
                  <c:v>1.1800237666662587</c:v>
                </c:pt>
                <c:pt idx="48">
                  <c:v>0.47611765656343025</c:v>
                </c:pt>
                <c:pt idx="49">
                  <c:v>1.0774424336095321</c:v>
                </c:pt>
                <c:pt idx="50">
                  <c:v>0.27355620428405941</c:v>
                </c:pt>
                <c:pt idx="51">
                  <c:v>-4.6822287468039979E-2</c:v>
                </c:pt>
                <c:pt idx="52">
                  <c:v>-0.28643879149300638</c:v>
                </c:pt>
                <c:pt idx="53">
                  <c:v>1.6594372103601094</c:v>
                </c:pt>
                <c:pt idx="54">
                  <c:v>2.1521560017937977</c:v>
                </c:pt>
                <c:pt idx="55">
                  <c:v>2.4351401540311581</c:v>
                </c:pt>
                <c:pt idx="56">
                  <c:v>-0.8516629290080302</c:v>
                </c:pt>
                <c:pt idx="57">
                  <c:v>-0.74568536699211563</c:v>
                </c:pt>
                <c:pt idx="58">
                  <c:v>-0.8834134926430488</c:v>
                </c:pt>
                <c:pt idx="59">
                  <c:v>1.6426633751699586</c:v>
                </c:pt>
                <c:pt idx="60">
                  <c:v>1.4116996498391634</c:v>
                </c:pt>
                <c:pt idx="61">
                  <c:v>-0.48733721159524851</c:v>
                </c:pt>
                <c:pt idx="62">
                  <c:v>0.3716411590296223</c:v>
                </c:pt>
                <c:pt idx="63">
                  <c:v>1.9776294914942556</c:v>
                </c:pt>
                <c:pt idx="64">
                  <c:v>0.66724087763444784</c:v>
                </c:pt>
                <c:pt idx="65">
                  <c:v>-0.31205462492378261</c:v>
                </c:pt>
                <c:pt idx="66">
                  <c:v>-0.62415430907299352</c:v>
                </c:pt>
                <c:pt idx="67">
                  <c:v>-0.71181810304897863</c:v>
                </c:pt>
                <c:pt idx="68">
                  <c:v>1.0580434449728569</c:v>
                </c:pt>
                <c:pt idx="69">
                  <c:v>0.48645382822461297</c:v>
                </c:pt>
                <c:pt idx="70">
                  <c:v>2.1706175360854632</c:v>
                </c:pt>
                <c:pt idx="71">
                  <c:v>3.4475686093027784</c:v>
                </c:pt>
                <c:pt idx="72">
                  <c:v>-0.86912526343172902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xVal>
            <c:numRef>
              <c:f>'Лист1 (2перем) (3кл) (3)'!$BO$79:$BQ$79</c:f>
              <c:numCache>
                <c:formatCode>0.00</c:formatCode>
                <c:ptCount val="3"/>
                <c:pt idx="0">
                  <c:v>0.68761670063015745</c:v>
                </c:pt>
                <c:pt idx="1">
                  <c:v>1.6836945728003576</c:v>
                </c:pt>
                <c:pt idx="2">
                  <c:v>1.2348810681780373</c:v>
                </c:pt>
              </c:numCache>
            </c:numRef>
          </c:xVal>
          <c:yVal>
            <c:numRef>
              <c:f>'Лист1 (2перем) (3кл) (3)'!$BO$78:$BQ$78</c:f>
              <c:numCache>
                <c:formatCode>0.00</c:formatCode>
                <c:ptCount val="3"/>
                <c:pt idx="0">
                  <c:v>-0.13700015386947534</c:v>
                </c:pt>
                <c:pt idx="1">
                  <c:v>0.71402226653578893</c:v>
                </c:pt>
                <c:pt idx="2">
                  <c:v>0.407219577829319</c:v>
                </c:pt>
              </c:numCache>
            </c:numRef>
          </c:yVal>
        </c:ser>
        <c:axId val="92629248"/>
        <c:axId val="92655616"/>
      </c:scatterChart>
      <c:valAx>
        <c:axId val="92629248"/>
        <c:scaling>
          <c:orientation val="minMax"/>
        </c:scaling>
        <c:delete val="1"/>
        <c:axPos val="b"/>
        <c:numFmt formatCode="0.00" sourceLinked="1"/>
        <c:tickLblPos val="none"/>
        <c:crossAx val="92655616"/>
        <c:crosses val="autoZero"/>
        <c:crossBetween val="midCat"/>
      </c:valAx>
      <c:valAx>
        <c:axId val="9265561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.00" sourceLinked="1"/>
        <c:tickLblPos val="none"/>
        <c:crossAx val="92629248"/>
        <c:crosses val="autoZero"/>
        <c:crossBetween val="midCat"/>
      </c:valAx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1"/>
          <c:order val="0"/>
          <c:tx>
            <c:v>Regional Domestic Product per Capita</c:v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cat>
            <c:strRef>
              <c:f>Лист1!$O$104:$O$106</c:f>
              <c:strCache>
                <c:ptCount val="3"/>
                <c:pt idx="0">
                  <c:v>Following</c:v>
                </c:pt>
                <c:pt idx="1">
                  <c:v>Middle</c:v>
                </c:pt>
                <c:pt idx="2">
                  <c:v>Leading</c:v>
                </c:pt>
              </c:strCache>
            </c:strRef>
          </c:cat>
          <c:val>
            <c:numRef>
              <c:f>Лист1!$B$82:$D$82</c:f>
              <c:numCache>
                <c:formatCode>0.00</c:formatCode>
                <c:ptCount val="3"/>
                <c:pt idx="0">
                  <c:v>256311.1204152242</c:v>
                </c:pt>
                <c:pt idx="1">
                  <c:v>274877.89556213026</c:v>
                </c:pt>
                <c:pt idx="2">
                  <c:v>323637.56924310606</c:v>
                </c:pt>
              </c:numCache>
            </c:numRef>
          </c:val>
        </c:ser>
        <c:axId val="84151680"/>
        <c:axId val="84198528"/>
      </c:barChart>
      <c:catAx>
        <c:axId val="84151680"/>
        <c:scaling>
          <c:orientation val="minMax"/>
        </c:scaling>
        <c:axPos val="b"/>
        <c:tickLblPos val="nextTo"/>
        <c:crossAx val="84198528"/>
        <c:crosses val="autoZero"/>
        <c:auto val="1"/>
        <c:lblAlgn val="ctr"/>
        <c:lblOffset val="100"/>
      </c:catAx>
      <c:valAx>
        <c:axId val="84198528"/>
        <c:scaling>
          <c:orientation val="minMax"/>
        </c:scaling>
        <c:axPos val="l"/>
        <c:majorGridlines/>
        <c:numFmt formatCode="0.00" sourceLinked="1"/>
        <c:tickLblPos val="nextTo"/>
        <c:crossAx val="84151680"/>
        <c:crosses val="autoZero"/>
        <c:crossBetween val="between"/>
      </c:valAx>
    </c:plotArea>
    <c:plotVisOnly val="1"/>
  </c:chart>
  <c:externalData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spPr>
            <a:ln>
              <a:solidFill>
                <a:schemeClr val="tx1"/>
              </a:solidFill>
              <a:prstDash val="dash"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Лист1!$O$104:$O$106</c:f>
              <c:strCache>
                <c:ptCount val="3"/>
                <c:pt idx="0">
                  <c:v>Following</c:v>
                </c:pt>
                <c:pt idx="1">
                  <c:v>Middle</c:v>
                </c:pt>
                <c:pt idx="2">
                  <c:v>Leading</c:v>
                </c:pt>
              </c:strCache>
            </c:strRef>
          </c:cat>
          <c:val>
            <c:numRef>
              <c:f>Лист1!$B$91:$D$91</c:f>
              <c:numCache>
                <c:formatCode>0.00</c:formatCode>
                <c:ptCount val="3"/>
                <c:pt idx="0">
                  <c:v>48322.616856154375</c:v>
                </c:pt>
                <c:pt idx="1">
                  <c:v>57363.262341504575</c:v>
                </c:pt>
                <c:pt idx="2">
                  <c:v>66134.758948043615</c:v>
                </c:pt>
              </c:numCache>
            </c:numRef>
          </c:val>
        </c:ser>
        <c:marker val="1"/>
        <c:axId val="84209024"/>
        <c:axId val="100288000"/>
      </c:lineChart>
      <c:catAx>
        <c:axId val="84209024"/>
        <c:scaling>
          <c:orientation val="minMax"/>
        </c:scaling>
        <c:axPos val="b"/>
        <c:tickLblPos val="nextTo"/>
        <c:crossAx val="100288000"/>
        <c:crosses val="autoZero"/>
        <c:auto val="1"/>
        <c:lblAlgn val="ctr"/>
        <c:lblOffset val="100"/>
      </c:catAx>
      <c:valAx>
        <c:axId val="100288000"/>
        <c:scaling>
          <c:orientation val="minMax"/>
        </c:scaling>
        <c:axPos val="l"/>
        <c:majorGridlines/>
        <c:numFmt formatCode="0.00" sourceLinked="1"/>
        <c:tickLblPos val="nextTo"/>
        <c:crossAx val="84209024"/>
        <c:crosses val="autoZero"/>
        <c:crossBetween val="between"/>
      </c:valAx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1586743955076688"/>
          <c:y val="3.8950915574184605E-2"/>
          <c:w val="0.58207706109113777"/>
          <c:h val="0.76923660688483664"/>
        </c:manualLayout>
      </c:layout>
      <c:barChart>
        <c:barDir val="col"/>
        <c:grouping val="clustered"/>
        <c:ser>
          <c:idx val="0"/>
          <c:order val="0"/>
          <c:tx>
            <c:v>Middle Enterprise</c:v>
          </c:tx>
          <c:spPr>
            <a:solidFill>
              <a:sysClr val="windowText" lastClr="000000"/>
            </a:solidFill>
          </c:spPr>
          <c:cat>
            <c:strRef>
              <c:f>Лист1!$O$104:$O$106</c:f>
              <c:strCache>
                <c:ptCount val="3"/>
                <c:pt idx="0">
                  <c:v>Following</c:v>
                </c:pt>
                <c:pt idx="1">
                  <c:v>Middle</c:v>
                </c:pt>
                <c:pt idx="2">
                  <c:v>Leading</c:v>
                </c:pt>
              </c:strCache>
            </c:strRef>
          </c:cat>
          <c:val>
            <c:numRef>
              <c:f>Лист1!$B$83:$D$83</c:f>
              <c:numCache>
                <c:formatCode>0.00</c:formatCode>
                <c:ptCount val="3"/>
                <c:pt idx="0">
                  <c:v>44.127681660899434</c:v>
                </c:pt>
                <c:pt idx="1">
                  <c:v>59.487193575654935</c:v>
                </c:pt>
                <c:pt idx="2">
                  <c:v>88.381590763309816</c:v>
                </c:pt>
              </c:numCache>
            </c:numRef>
          </c:val>
        </c:ser>
        <c:ser>
          <c:idx val="1"/>
          <c:order val="1"/>
          <c:tx>
            <c:v>Small Enterprise</c:v>
          </c:tx>
          <c:spPr>
            <a:gradFill flip="none" rotWithShape="1">
              <a:gsLst>
                <a:gs pos="0">
                  <a:schemeClr val="tx1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c:spPr>
          <c:cat>
            <c:strRef>
              <c:f>Лист1!$O$104:$O$106</c:f>
              <c:strCache>
                <c:ptCount val="3"/>
                <c:pt idx="0">
                  <c:v>Following</c:v>
                </c:pt>
                <c:pt idx="1">
                  <c:v>Middle</c:v>
                </c:pt>
                <c:pt idx="2">
                  <c:v>Leading</c:v>
                </c:pt>
              </c:strCache>
            </c:strRef>
          </c:cat>
          <c:val>
            <c:numRef>
              <c:f>Лист1!$B$84:$D$84</c:f>
              <c:numCache>
                <c:formatCode>0.00</c:formatCode>
                <c:ptCount val="3"/>
                <c:pt idx="0">
                  <c:v>157.15976272862019</c:v>
                </c:pt>
                <c:pt idx="1">
                  <c:v>207.91546914623837</c:v>
                </c:pt>
                <c:pt idx="2">
                  <c:v>453.2917254650402</c:v>
                </c:pt>
              </c:numCache>
            </c:numRef>
          </c:val>
        </c:ser>
        <c:axId val="100209792"/>
        <c:axId val="100211328"/>
      </c:barChart>
      <c:catAx>
        <c:axId val="100209792"/>
        <c:scaling>
          <c:orientation val="minMax"/>
        </c:scaling>
        <c:axPos val="b"/>
        <c:tickLblPos val="nextTo"/>
        <c:crossAx val="100211328"/>
        <c:crosses val="autoZero"/>
        <c:auto val="1"/>
        <c:lblAlgn val="ctr"/>
        <c:lblOffset val="100"/>
      </c:catAx>
      <c:valAx>
        <c:axId val="100211328"/>
        <c:scaling>
          <c:orientation val="minMax"/>
        </c:scaling>
        <c:axPos val="l"/>
        <c:majorGridlines/>
        <c:numFmt formatCode="0.00" sourceLinked="1"/>
        <c:tickLblPos val="nextTo"/>
        <c:crossAx val="100209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755385937814704"/>
          <c:y val="3.371847584952323E-3"/>
          <c:w val="0.33678090807733557"/>
          <c:h val="0.3437400321662416"/>
        </c:manualLayout>
      </c:layout>
    </c:legend>
    <c:plotVisOnly val="1"/>
  </c:chart>
  <c:externalData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0.05639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027885" cy="178066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BCFA9-0E0D-4508-A779-DAAAA8AD9BD2}" type="datetime1">
              <a:rPr lang="en-US" altLang="ru-RU"/>
              <a:pPr>
                <a:defRPr/>
              </a:pPr>
              <a:t>3/23/2016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C0AD4-004E-449A-9953-9DBACC44DFF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875A1-FEA6-4566-8CE7-2FB6CC700237}" type="datetime1">
              <a:rPr lang="en-US" altLang="ru-RU"/>
              <a:pPr>
                <a:defRPr/>
              </a:pPr>
              <a:t>3/23/2016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DD1E4-A69B-4ADF-94B1-98FE63014A5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A450B-17FD-4442-A58A-4FF7FE6C4AE1}" type="datetime1">
              <a:rPr lang="en-US" altLang="ru-RU"/>
              <a:pPr>
                <a:defRPr/>
              </a:pPr>
              <a:t>3/23/2016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88E52-C555-4F30-89E4-A2F40289853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99BF0-6919-4477-93C8-BF9C9EC6784A}" type="datetime1">
              <a:rPr lang="en-US" altLang="ru-RU"/>
              <a:pPr>
                <a:defRPr/>
              </a:pPr>
              <a:t>3/23/2016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15E3F-28DF-4485-9D7A-4162FBB92E1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B487-FF43-4762-B31D-6160E2BFCCAB}" type="datetime1">
              <a:rPr lang="en-US" altLang="ru-RU"/>
              <a:pPr>
                <a:defRPr/>
              </a:pPr>
              <a:t>3/23/2016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842E6-D724-4095-A31D-6FD9EBA1F3C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D5A8D-2BBA-452B-801A-A2E1397CA3A7}" type="datetime1">
              <a:rPr lang="en-US" altLang="ru-RU"/>
              <a:pPr>
                <a:defRPr/>
              </a:pPr>
              <a:t>3/23/2016</a:t>
            </a:fld>
            <a:endParaRPr lang="en-US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DDF18-3453-408E-9926-CDDA19D2C44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AFD3F-16E7-4F0E-9445-AEC8EE512135}" type="datetime1">
              <a:rPr lang="en-US" altLang="ru-RU"/>
              <a:pPr>
                <a:defRPr/>
              </a:pPr>
              <a:t>3/23/2016</a:t>
            </a:fld>
            <a:endParaRPr lang="en-US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A407B-1EC8-49A1-A552-E09CE63075F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C45BD-B6C6-489F-85C0-BC612ABF8523}" type="datetime1">
              <a:rPr lang="en-US" altLang="ru-RU"/>
              <a:pPr>
                <a:defRPr/>
              </a:pPr>
              <a:t>3/23/2016</a:t>
            </a:fld>
            <a:endParaRPr lang="en-US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3EFEB-BAC3-4FC0-BFE2-FE1CA17D7A2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D295B-96CA-4EA8-A4DB-F12A50DD0124}" type="datetime1">
              <a:rPr lang="en-US" altLang="ru-RU"/>
              <a:pPr>
                <a:defRPr/>
              </a:pPr>
              <a:t>3/23/2016</a:t>
            </a:fld>
            <a:endParaRPr lang="en-US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DE01-9F7D-45D4-8513-363997C93A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60810-BFAE-4FB0-97F3-E13BC56DE86C}" type="datetime1">
              <a:rPr lang="en-US" altLang="ru-RU"/>
              <a:pPr>
                <a:defRPr/>
              </a:pPr>
              <a:t>3/23/2016</a:t>
            </a:fld>
            <a:endParaRPr lang="en-US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B0B3-8C76-4C07-8636-C066683D92F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EB6F-DD9B-4E33-A095-0DD4E44B0597}" type="datetime1">
              <a:rPr lang="en-US" altLang="ru-RU"/>
              <a:pPr>
                <a:defRPr/>
              </a:pPr>
              <a:t>3/23/2016</a:t>
            </a:fld>
            <a:endParaRPr lang="en-US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2ACB-2FBF-42D5-8203-337E7BD1969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08A11F9-7F7F-4734-900B-7CCF3299D76D}" type="datetime1">
              <a:rPr lang="en-US" altLang="ru-RU"/>
              <a:pPr>
                <a:defRPr/>
              </a:pPr>
              <a:t>3/23/2016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5EDCF22-9B19-4399-AD53-A18053FF38B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lobalinnovationindex.org/gi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oleObject" Target="../embeddings/oleObject1.bin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1927225" y="4313238"/>
            <a:ext cx="6400800" cy="9080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altLang="ru-RU" sz="1600" smtClean="0">
                <a:solidFill>
                  <a:srgbClr val="000066"/>
                </a:solidFill>
                <a:latin typeface="Myriad Pro" pitchFamily="34" charset="0"/>
                <a:ea typeface="ＭＳ Ｐゴシック" pitchFamily="34" charset="-128"/>
              </a:rPr>
              <a:t>Департамент статистики и анализа данных НИУ ВШЭ</a:t>
            </a:r>
          </a:p>
        </p:txBody>
      </p:sp>
      <p:sp>
        <p:nvSpPr>
          <p:cNvPr id="4099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altLang="ru-RU" sz="1400">
                <a:solidFill>
                  <a:schemeClr val="bg1"/>
                </a:solidFill>
              </a:rPr>
              <a:t>Московский экономический форум, Москва, 2016</a:t>
            </a:r>
          </a:p>
        </p:txBody>
      </p:sp>
      <p:sp>
        <p:nvSpPr>
          <p:cNvPr id="4100" name="Прямоугольник 1"/>
          <p:cNvSpPr>
            <a:spLocks noChangeArrowheads="1"/>
          </p:cNvSpPr>
          <p:nvPr/>
        </p:nvSpPr>
        <p:spPr bwMode="auto">
          <a:xfrm>
            <a:off x="4572000" y="5675313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Архипова </a:t>
            </a:r>
            <a:r>
              <a:rPr lang="ru-RU" alt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М.Ю.</a:t>
            </a:r>
            <a:endParaRPr lang="ru-RU" altLang="ru-RU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alt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Сиротин В.П.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66738" y="2584450"/>
            <a:ext cx="84248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a typeface="ＭＳ Ｐゴシック"/>
                <a:cs typeface="ＭＳ Ｐゴシック"/>
              </a:rPr>
              <a:t>Роль малого бизнеса в инновационном развитии страны: региональный аспект</a:t>
            </a:r>
            <a:endParaRPr lang="ru-RU" sz="3200" dirty="0">
              <a:solidFill>
                <a:schemeClr val="tx2">
                  <a:lumMod val="75000"/>
                </a:schemeClr>
              </a:solidFill>
              <a:ea typeface="ＭＳ Ｐゴシック"/>
              <a:cs typeface="ＭＳ Ｐゴシック"/>
            </a:endParaRPr>
          </a:p>
        </p:txBody>
      </p:sp>
      <p:pic>
        <p:nvPicPr>
          <p:cNvPr id="4102" name="Рисунок 7" descr="C:\Documents and Settings\Марина\Мои документы\Загрузки\IMG_37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0"/>
            <a:ext cx="20320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800">
                <a:solidFill>
                  <a:schemeClr val="bg1"/>
                </a:solidFill>
              </a:rPr>
              <a:t>Московский экономический форум, 2016</a:t>
            </a:r>
            <a:endParaRPr kumimoji="1" lang="ru-RU" altLang="ru-RU" sz="80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FFFF"/>
                </a:solidFill>
                <a:latin typeface="Myriad Pro" pitchFamily="34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7758113" y="522128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FFFF"/>
                </a:solidFill>
                <a:latin typeface="Myriad Pro" pitchFamily="34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1270" name="Title 1"/>
          <p:cNvSpPr txBox="1">
            <a:spLocks/>
          </p:cNvSpPr>
          <p:nvPr/>
        </p:nvSpPr>
        <p:spPr bwMode="auto">
          <a:xfrm>
            <a:off x="1306513" y="396875"/>
            <a:ext cx="738028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600">
                <a:solidFill>
                  <a:schemeClr val="bg1"/>
                </a:solidFill>
                <a:latin typeface="Myriad Pro" pitchFamily="34" charset="0"/>
              </a:rPr>
              <a:t>Значения индикаторов в группах </a:t>
            </a:r>
          </a:p>
          <a:p>
            <a:pPr algn="ctr"/>
            <a:r>
              <a:rPr lang="ru-RU" altLang="ru-RU" sz="2600">
                <a:solidFill>
                  <a:schemeClr val="bg1"/>
                </a:solidFill>
                <a:latin typeface="Myriad Pro" pitchFamily="34" charset="0"/>
              </a:rPr>
              <a:t>регионов</a:t>
            </a:r>
            <a:endParaRPr lang="en-US" altLang="zh-CN" sz="2600">
              <a:solidFill>
                <a:schemeClr val="bg1"/>
              </a:solidFill>
              <a:latin typeface="Myriad Pro" pitchFamily="34" charset="0"/>
            </a:endParaRPr>
          </a:p>
          <a:p>
            <a:endParaRPr lang="en-US" altLang="ru-RU" sz="240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1271" name="Рисунок 10" descr="C:\Documents and Settings\Марина\Мои документы\Загрузки\IMG_37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0"/>
            <a:ext cx="142875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0" y="1385011"/>
          <a:ext cx="4215740" cy="258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742161" y="1384603"/>
          <a:ext cx="3944638" cy="2582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306513" y="3967162"/>
          <a:ext cx="5319715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18461" y="3967162"/>
            <a:ext cx="2214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ВРП на душу населения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37810" y="3967162"/>
            <a:ext cx="24406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Средняя заработная плата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86425" y="6181250"/>
            <a:ext cx="1928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Оборот предприятий</a:t>
            </a: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r>
              <a:rPr kumimoji="0" lang="ru-RU" altLang="ru-RU" sz="1200" smtClean="0">
                <a:solidFill>
                  <a:srgbClr val="003F82"/>
                </a:solidFill>
                <a:latin typeface="Myriad Pro" pitchFamily="34" charset="0"/>
                <a:ea typeface="ＭＳ Ｐゴシック" pitchFamily="34" charset="-128"/>
              </a:rPr>
              <a:t>101000, Россия, Москва, Мясницкая ул., д. 20</a:t>
            </a:r>
          </a:p>
          <a:p>
            <a:r>
              <a:rPr kumimoji="0" lang="ru-RU" altLang="ru-RU" sz="1200" smtClean="0">
                <a:solidFill>
                  <a:srgbClr val="003F82"/>
                </a:solidFill>
                <a:latin typeface="Myriad Pro" pitchFamily="34" charset="0"/>
                <a:ea typeface="ＭＳ Ｐゴシック" pitchFamily="34" charset="-128"/>
              </a:rPr>
              <a:t>Тел.: (495) 621-7983, факс: (495) 628-7931</a:t>
            </a:r>
            <a:endParaRPr kumimoji="0" lang="en-US" altLang="ru-RU" sz="1200" smtClean="0">
              <a:solidFill>
                <a:srgbClr val="003F82"/>
              </a:solidFill>
              <a:latin typeface="Myriad Pro" pitchFamily="34" charset="0"/>
              <a:ea typeface="ＭＳ Ｐゴシック" pitchFamily="34" charset="-128"/>
            </a:endParaRPr>
          </a:p>
          <a:p>
            <a:r>
              <a:rPr kumimoji="0" lang="en-US" altLang="ru-RU" sz="1200" smtClean="0">
                <a:solidFill>
                  <a:srgbClr val="003F82"/>
                </a:solidFill>
                <a:latin typeface="Myriad Pro" pitchFamily="34" charset="0"/>
                <a:ea typeface="ＭＳ Ｐゴシック" pitchFamily="34" charset="-128"/>
              </a:rPr>
              <a:t>www.hse.ru</a:t>
            </a:r>
            <a:endParaRPr kumimoji="0" lang="ru-RU" altLang="ru-RU" sz="1200" smtClean="0">
              <a:solidFill>
                <a:srgbClr val="003F82"/>
              </a:solidFill>
              <a:latin typeface="Myriad Pro" pitchFamily="34" charset="0"/>
              <a:ea typeface="ＭＳ Ｐゴシック" pitchFamily="34" charset="-128"/>
            </a:endParaRPr>
          </a:p>
        </p:txBody>
      </p:sp>
      <p:pic>
        <p:nvPicPr>
          <p:cNvPr id="12291" name="Рисунок 2" descr="C:\Documents and Settings\Марина\Мои документы\Загрузки\IMG_37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4888" y="344488"/>
            <a:ext cx="142875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800">
                <a:solidFill>
                  <a:schemeClr val="bg1"/>
                </a:solidFill>
              </a:rPr>
              <a:t>Московский экономический форум, 2016</a:t>
            </a:r>
            <a:endParaRPr kumimoji="1" lang="ru-RU" altLang="ru-RU" sz="80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FFFF"/>
                </a:solidFill>
                <a:latin typeface="Myriad Pro" pitchFamily="34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FFFF"/>
                </a:solidFill>
                <a:latin typeface="Myriad Pro" pitchFamily="34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FFFF"/>
                </a:solidFill>
                <a:latin typeface="Myriad Pro" pitchFamily="34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126" name="Title 1"/>
          <p:cNvSpPr txBox="1">
            <a:spLocks/>
          </p:cNvSpPr>
          <p:nvPr/>
        </p:nvSpPr>
        <p:spPr bwMode="auto">
          <a:xfrm>
            <a:off x="1963738" y="396875"/>
            <a:ext cx="67230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2400">
                <a:solidFill>
                  <a:schemeClr val="bg1"/>
                </a:solidFill>
                <a:latin typeface="Myriad Pro" pitchFamily="34" charset="0"/>
              </a:rPr>
              <a:t>Используемые индикаторы</a:t>
            </a:r>
            <a:endParaRPr lang="en-US" altLang="ru-RU" sz="240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5127" name="Рисунок 11" descr="C:\Documents and Settings\Марина\Мои документы\Загрузки\IMG_37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0"/>
            <a:ext cx="142875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Прямоугольник 12"/>
          <p:cNvSpPr>
            <a:spLocks noChangeArrowheads="1"/>
          </p:cNvSpPr>
          <p:nvPr/>
        </p:nvSpPr>
        <p:spPr bwMode="auto">
          <a:xfrm>
            <a:off x="1598613" y="1714500"/>
            <a:ext cx="5702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Индикаторы для межстрановых сопоставлений</a:t>
            </a:r>
          </a:p>
        </p:txBody>
      </p:sp>
      <p:sp>
        <p:nvSpPr>
          <p:cNvPr id="5129" name="Rectangle 1"/>
          <p:cNvSpPr>
            <a:spLocks noChangeArrowheads="1"/>
          </p:cNvSpPr>
          <p:nvPr/>
        </p:nvSpPr>
        <p:spPr bwMode="auto">
          <a:xfrm>
            <a:off x="0" y="2293938"/>
            <a:ext cx="9144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defTabSz="914400"/>
            <a:r>
              <a:rPr lang="en-GB"/>
              <a:t>Anand, S., Sen, A. (1997) Human Development Index: Methodology and Measurement, Human Development Report Office</a:t>
            </a:r>
          </a:p>
          <a:p>
            <a:pPr algn="just" defTabSz="914400"/>
            <a:endParaRPr lang="en-GB" sz="1000"/>
          </a:p>
          <a:p>
            <a:pPr algn="just" defTabSz="914400"/>
            <a:r>
              <a:rPr lang="en-GB"/>
              <a:t>The Global Innovation Index [online] </a:t>
            </a:r>
            <a:r>
              <a:rPr lang="en-GB">
                <a:hlinkClick r:id="rId4"/>
              </a:rPr>
              <a:t>http://www.globalinnovationindex.org/gii/</a:t>
            </a:r>
            <a:endParaRPr lang="en-GB"/>
          </a:p>
        </p:txBody>
      </p:sp>
      <p:sp>
        <p:nvSpPr>
          <p:cNvPr id="5130" name="Прямоугольник 14"/>
          <p:cNvSpPr>
            <a:spLocks noChangeArrowheads="1"/>
          </p:cNvSpPr>
          <p:nvPr/>
        </p:nvSpPr>
        <p:spPr bwMode="auto">
          <a:xfrm>
            <a:off x="1963738" y="3694113"/>
            <a:ext cx="6115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Индикаторы для межрегиональных сопоставлений</a:t>
            </a:r>
          </a:p>
        </p:txBody>
      </p:sp>
      <p:sp>
        <p:nvSpPr>
          <p:cNvPr id="5131" name="Rectangle 2"/>
          <p:cNvSpPr>
            <a:spLocks noChangeArrowheads="1"/>
          </p:cNvSpPr>
          <p:nvPr/>
        </p:nvSpPr>
        <p:spPr bwMode="auto">
          <a:xfrm>
            <a:off x="730250" y="4433888"/>
            <a:ext cx="709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defTabSz="914400"/>
            <a:r>
              <a:rPr lang="en-GB" dirty="0">
                <a:ea typeface="Times New Roman" pitchFamily="18" charset="0"/>
                <a:cs typeface="Calibri" pitchFamily="34" charset="0"/>
              </a:rPr>
              <a:t>Indicators of innovative </a:t>
            </a:r>
            <a:r>
              <a:rPr lang="en-GB" dirty="0" smtClean="0">
                <a:ea typeface="Times New Roman" pitchFamily="18" charset="0"/>
                <a:cs typeface="Calibri" pitchFamily="34" charset="0"/>
              </a:rPr>
              <a:t>activity, </a:t>
            </a:r>
            <a:endParaRPr lang="en-GB" dirty="0">
              <a:ea typeface="Times New Roman" pitchFamily="18" charset="0"/>
              <a:cs typeface="Calibri" pitchFamily="34" charset="0"/>
            </a:endParaRPr>
          </a:p>
          <a:p>
            <a:pPr algn="just" defTabSz="914400"/>
            <a:r>
              <a:rPr lang="en-GB" dirty="0">
                <a:ea typeface="Times New Roman" pitchFamily="18" charset="0"/>
                <a:cs typeface="Calibri" pitchFamily="34" charset="0"/>
              </a:rPr>
              <a:t>National Research University Higher School of Economics, Moscow</a:t>
            </a:r>
          </a:p>
        </p:txBody>
      </p:sp>
      <p:sp>
        <p:nvSpPr>
          <p:cNvPr id="5132" name="Прямоугольник 17"/>
          <p:cNvSpPr>
            <a:spLocks noChangeArrowheads="1"/>
          </p:cNvSpPr>
          <p:nvPr/>
        </p:nvSpPr>
        <p:spPr bwMode="auto">
          <a:xfrm>
            <a:off x="730250" y="5348288"/>
            <a:ext cx="709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Regions of Russia: Social and Economic Indicators </a:t>
            </a:r>
            <a:r>
              <a:rPr lang="en-GB" dirty="0" smtClean="0"/>
              <a:t>[</a:t>
            </a:r>
            <a:r>
              <a:rPr lang="en-GB" dirty="0"/>
              <a:t>online] http://www.gks.ru/bgd/regl/b11_14p/Main.htm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800">
                <a:solidFill>
                  <a:schemeClr val="bg1"/>
                </a:solidFill>
              </a:rPr>
              <a:t>Московский экономический форум, 2016</a:t>
            </a:r>
            <a:endParaRPr kumimoji="1" lang="ru-RU" altLang="ru-RU" sz="80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FFFF"/>
                </a:solidFill>
                <a:latin typeface="Myriad Pro" pitchFamily="34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FFFF"/>
                </a:solidFill>
                <a:latin typeface="Myriad Pro" pitchFamily="34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7758113" y="522128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FFFF"/>
                </a:solidFill>
                <a:latin typeface="Myriad Pro" pitchFamily="34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32" name="Title 1"/>
          <p:cNvSpPr txBox="1">
            <a:spLocks/>
          </p:cNvSpPr>
          <p:nvPr/>
        </p:nvSpPr>
        <p:spPr bwMode="auto">
          <a:xfrm>
            <a:off x="1770063" y="396875"/>
            <a:ext cx="69167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2600" dirty="0">
                <a:solidFill>
                  <a:schemeClr val="bg1"/>
                </a:solidFill>
                <a:latin typeface="Myriad Pro" pitchFamily="34" charset="0"/>
              </a:rPr>
              <a:t>Страны в пространстве глобального инновационного </a:t>
            </a:r>
            <a:r>
              <a:rPr lang="ru-RU" altLang="ru-RU" sz="2600" dirty="0" smtClean="0">
                <a:solidFill>
                  <a:schemeClr val="bg1"/>
                </a:solidFill>
                <a:latin typeface="Myriad Pro" pitchFamily="34" charset="0"/>
              </a:rPr>
              <a:t>индекса и ИРЧП</a:t>
            </a:r>
            <a:endParaRPr lang="en-US" altLang="zh-CN" sz="2600" dirty="0">
              <a:solidFill>
                <a:schemeClr val="bg1"/>
              </a:solidFill>
              <a:latin typeface="Myriad Pro" pitchFamily="34" charset="0"/>
            </a:endParaRPr>
          </a:p>
          <a:p>
            <a:endParaRPr lang="en-US" altLang="ru-RU" sz="2400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16115" y="1710047"/>
          <a:ext cx="9027885" cy="315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815975" y="5110163"/>
          <a:ext cx="6689725" cy="962025"/>
        </p:xfrm>
        <a:graphic>
          <a:graphicData uri="http://schemas.openxmlformats.org/presentationml/2006/ole">
            <p:oleObj spid="_x0000_s1026" name="Формула" r:id="rId5" imgW="3987800" imgH="508000" progId="Equation.3">
              <p:embed/>
            </p:oleObj>
          </a:graphicData>
        </a:graphic>
      </p:graphicFrame>
      <p:pic>
        <p:nvPicPr>
          <p:cNvPr id="1034" name="Рисунок 10" descr="C:\Documents and Settings\Марина\Мои документы\Загрузки\IMG_37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50" y="0"/>
            <a:ext cx="142875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800">
                <a:solidFill>
                  <a:schemeClr val="bg1"/>
                </a:solidFill>
              </a:rPr>
              <a:t>Московский экономический форум, 2016</a:t>
            </a:r>
            <a:endParaRPr kumimoji="1" lang="ru-RU" altLang="ru-RU" sz="80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FFFF"/>
                </a:solidFill>
                <a:latin typeface="Myriad Pro" pitchFamily="34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FFFF"/>
                </a:solidFill>
                <a:latin typeface="Myriad Pro" pitchFamily="34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149" name="Rectangle 11"/>
          <p:cNvSpPr>
            <a:spLocks noChangeArrowheads="1"/>
          </p:cNvSpPr>
          <p:nvPr/>
        </p:nvSpPr>
        <p:spPr bwMode="auto">
          <a:xfrm>
            <a:off x="7758113" y="522128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FFFF"/>
                </a:solidFill>
                <a:latin typeface="Myriad Pro" pitchFamily="34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pic>
        <p:nvPicPr>
          <p:cNvPr id="6150" name="Рисунок 10" descr="C:\Documents and Settings\Марина\Мои документы\Загрузки\IMG_37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0"/>
            <a:ext cx="142875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Диаграмма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8" y="1550988"/>
            <a:ext cx="756126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Прямоугольник 11"/>
          <p:cNvSpPr>
            <a:spLocks noChangeArrowheads="1"/>
          </p:cNvSpPr>
          <p:nvPr/>
        </p:nvSpPr>
        <p:spPr bwMode="auto">
          <a:xfrm>
            <a:off x="1520825" y="49213"/>
            <a:ext cx="69119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  <a:latin typeface="Myriad Pro" pitchFamily="34" charset="0"/>
              </a:rPr>
              <a:t>Динамика удельного веса инновационных товаров, работ, услуг в общем объеме отгруженных товаров, работ, услуг по организациям промышленного производства и сферы </a:t>
            </a:r>
            <a:r>
              <a:rPr lang="ru-RU" altLang="ru-RU" dirty="0" smtClean="0">
                <a:solidFill>
                  <a:schemeClr val="bg1"/>
                </a:solidFill>
                <a:latin typeface="Myriad Pro" pitchFamily="34" charset="0"/>
              </a:rPr>
              <a:t>услуг, </a:t>
            </a:r>
            <a:r>
              <a:rPr lang="ru-RU" altLang="ru-RU" dirty="0">
                <a:solidFill>
                  <a:schemeClr val="bg1"/>
                </a:solidFill>
                <a:latin typeface="Myriad Pro" pitchFamily="34" charset="0"/>
              </a:rPr>
              <a:t>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800">
                <a:solidFill>
                  <a:schemeClr val="bg1"/>
                </a:solidFill>
              </a:rPr>
              <a:t>Московский экономический форум, 2016</a:t>
            </a:r>
            <a:endParaRPr kumimoji="1" lang="ru-RU" altLang="ru-RU" sz="80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171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FFFF"/>
                </a:solidFill>
                <a:latin typeface="Myriad Pro" pitchFamily="34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FFFF"/>
                </a:solidFill>
                <a:latin typeface="Myriad Pro" pitchFamily="34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7173" name="Rectangle 11"/>
          <p:cNvSpPr>
            <a:spLocks noChangeArrowheads="1"/>
          </p:cNvSpPr>
          <p:nvPr/>
        </p:nvSpPr>
        <p:spPr bwMode="auto">
          <a:xfrm>
            <a:off x="7758113" y="522128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FFFF"/>
                </a:solidFill>
                <a:latin typeface="Myriad Pro" pitchFamily="34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7174" name="Title 1"/>
          <p:cNvSpPr txBox="1">
            <a:spLocks/>
          </p:cNvSpPr>
          <p:nvPr/>
        </p:nvSpPr>
        <p:spPr bwMode="auto">
          <a:xfrm>
            <a:off x="1317625" y="396875"/>
            <a:ext cx="6400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2000">
              <a:solidFill>
                <a:schemeClr val="bg1"/>
              </a:solidFill>
              <a:latin typeface="Myriad Pro" pitchFamily="34" charset="0"/>
            </a:endParaRPr>
          </a:p>
          <a:p>
            <a:pPr algn="ctr"/>
            <a:endParaRPr lang="ru-RU" altLang="ru-RU" sz="2000">
              <a:solidFill>
                <a:schemeClr val="bg1"/>
              </a:solidFill>
              <a:latin typeface="Myriad Pro" pitchFamily="34" charset="0"/>
            </a:endParaRPr>
          </a:p>
          <a:p>
            <a:pPr algn="ctr"/>
            <a:r>
              <a:rPr lang="ru-RU" altLang="ru-RU" sz="2000">
                <a:solidFill>
                  <a:schemeClr val="bg1"/>
                </a:solidFill>
                <a:latin typeface="Myriad Pro" pitchFamily="34" charset="0"/>
              </a:rPr>
              <a:t>Оценка плотности вероятности распределения логарифмов выпуска инновационных товаров и услуг и расходов на технологические инновации </a:t>
            </a:r>
          </a:p>
          <a:p>
            <a:pPr algn="ctr"/>
            <a:r>
              <a:rPr lang="ru-RU" altLang="ru-RU" sz="2000">
                <a:solidFill>
                  <a:schemeClr val="bg1"/>
                </a:solidFill>
                <a:latin typeface="Myriad Pro" pitchFamily="34" charset="0"/>
              </a:rPr>
              <a:t>в регионах России</a:t>
            </a:r>
          </a:p>
          <a:p>
            <a:endParaRPr lang="en-US" altLang="zh-CN" sz="2600">
              <a:solidFill>
                <a:schemeClr val="bg1"/>
              </a:solidFill>
              <a:latin typeface="Myriad Pro" pitchFamily="34" charset="0"/>
            </a:endParaRPr>
          </a:p>
          <a:p>
            <a:endParaRPr lang="en-US" altLang="ru-RU" sz="240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175" name="Рисунок 10" descr="C:\Documents and Settings\Марина\Мои документы\Загрузки\IMG_37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8425" y="0"/>
            <a:ext cx="142875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49363"/>
            <a:ext cx="91440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2" descr="C:\Users\Marina\Desktop\IMG_0705[1].jpg"/>
          <p:cNvPicPr>
            <a:picLocks noChangeAspect="1" noChangeArrowheads="1"/>
          </p:cNvPicPr>
          <p:nvPr/>
        </p:nvPicPr>
        <p:blipFill>
          <a:blip r:embed="rId4">
            <a:lum bright="64000" contrast="-52000"/>
          </a:blip>
          <a:srcRect/>
          <a:stretch>
            <a:fillRect/>
          </a:stretch>
        </p:blipFill>
        <p:spPr bwMode="auto">
          <a:xfrm>
            <a:off x="0" y="1262063"/>
            <a:ext cx="91440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800">
                <a:solidFill>
                  <a:schemeClr val="bg1"/>
                </a:solidFill>
              </a:rPr>
              <a:t>Московский экономический форум, 2016</a:t>
            </a:r>
            <a:endParaRPr kumimoji="1" lang="ru-RU" altLang="ru-RU" sz="80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FFFF"/>
                </a:solidFill>
                <a:latin typeface="Myriad Pro" pitchFamily="34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FFFF"/>
                </a:solidFill>
                <a:latin typeface="Myriad Pro" pitchFamily="34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7758113" y="522128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FFFF"/>
                </a:solidFill>
                <a:latin typeface="Myriad Pro" pitchFamily="34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2061" name="Title 1"/>
          <p:cNvSpPr txBox="1">
            <a:spLocks/>
          </p:cNvSpPr>
          <p:nvPr/>
        </p:nvSpPr>
        <p:spPr bwMode="auto">
          <a:xfrm>
            <a:off x="1770063" y="396875"/>
            <a:ext cx="69167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2600">
                <a:solidFill>
                  <a:schemeClr val="bg1"/>
                </a:solidFill>
                <a:latin typeface="Myriad Pro" pitchFamily="34" charset="0"/>
              </a:rPr>
              <a:t>Процедура «мягкой» классификации</a:t>
            </a:r>
            <a:endParaRPr lang="en-US" altLang="zh-CN" sz="2600">
              <a:solidFill>
                <a:schemeClr val="bg1"/>
              </a:solidFill>
              <a:latin typeface="Myriad Pro" pitchFamily="34" charset="0"/>
            </a:endParaRPr>
          </a:p>
          <a:p>
            <a:endParaRPr lang="en-US" altLang="ru-RU" sz="240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062" name="Рисунок 10" descr="C:\Documents and Settings\Марина\Мои документы\Загрузки\IMG_37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0"/>
            <a:ext cx="142875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Прямоугольник 12"/>
          <p:cNvSpPr>
            <a:spLocks noChangeArrowheads="1"/>
          </p:cNvSpPr>
          <p:nvPr/>
        </p:nvSpPr>
        <p:spPr bwMode="auto">
          <a:xfrm>
            <a:off x="930275" y="1531938"/>
            <a:ext cx="6370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- Выпуск инновационных товаров и услуг</a:t>
            </a:r>
          </a:p>
        </p:txBody>
      </p:sp>
      <p:sp>
        <p:nvSpPr>
          <p:cNvPr id="2064" name="Прямоугольник 7"/>
          <p:cNvSpPr>
            <a:spLocks noChangeArrowheads="1"/>
          </p:cNvSpPr>
          <p:nvPr/>
        </p:nvSpPr>
        <p:spPr bwMode="auto">
          <a:xfrm>
            <a:off x="930275" y="2055813"/>
            <a:ext cx="6118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- Расходы на технологические инновации</a:t>
            </a:r>
          </a:p>
        </p:txBody>
      </p:sp>
      <p:sp>
        <p:nvSpPr>
          <p:cNvPr id="2065" name="Прямоугольник 17"/>
          <p:cNvSpPr>
            <a:spLocks noChangeArrowheads="1"/>
          </p:cNvSpPr>
          <p:nvPr/>
        </p:nvSpPr>
        <p:spPr bwMode="auto">
          <a:xfrm>
            <a:off x="2465388" y="2625725"/>
            <a:ext cx="3867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Функция принадлежности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04800" y="3243263"/>
          <a:ext cx="4254500" cy="1092200"/>
        </p:xfrm>
        <a:graphic>
          <a:graphicData uri="http://schemas.openxmlformats.org/presentationml/2006/ole">
            <p:oleObj spid="_x0000_s2050" name="Формула" r:id="rId6" imgW="1435100" imgH="444500" progId="Equation.3">
              <p:embed/>
            </p:oleObj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5219700" y="3378200"/>
          <a:ext cx="1879600" cy="698500"/>
        </p:xfrm>
        <a:graphic>
          <a:graphicData uri="http://schemas.openxmlformats.org/presentationml/2006/ole">
            <p:oleObj spid="_x0000_s2051" name="Формула" r:id="rId7" imgW="634725" imgH="241195" progId="Equation.3">
              <p:embed/>
            </p:oleObj>
          </a:graphicData>
        </a:graphic>
      </p:graphicFrame>
      <p:sp>
        <p:nvSpPr>
          <p:cNvPr id="2066" name="Прямоугольник 20"/>
          <p:cNvSpPr>
            <a:spLocks noChangeArrowheads="1"/>
          </p:cNvSpPr>
          <p:nvPr/>
        </p:nvSpPr>
        <p:spPr bwMode="auto">
          <a:xfrm>
            <a:off x="3489325" y="4681538"/>
            <a:ext cx="2139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Центры групп</a:t>
            </a:r>
          </a:p>
        </p:txBody>
      </p:sp>
      <p:graphicFrame>
        <p:nvGraphicFramePr>
          <p:cNvPr id="2052" name="Object 6"/>
          <p:cNvGraphicFramePr>
            <a:graphicFrameLocks noChangeAspect="1"/>
          </p:cNvGraphicFramePr>
          <p:nvPr/>
        </p:nvGraphicFramePr>
        <p:xfrm>
          <a:off x="2159000" y="5270500"/>
          <a:ext cx="4940300" cy="1066800"/>
        </p:xfrm>
        <a:graphic>
          <a:graphicData uri="http://schemas.openxmlformats.org/presentationml/2006/ole">
            <p:oleObj spid="_x0000_s2052" name="Формула" r:id="rId8" imgW="1930400" imgH="431800" progId="Equation.3">
              <p:embed/>
            </p:oleObj>
          </a:graphicData>
        </a:graphic>
      </p:graphicFrame>
      <p:graphicFrame>
        <p:nvGraphicFramePr>
          <p:cNvPr id="2053" name="Object 7"/>
          <p:cNvGraphicFramePr>
            <a:graphicFrameLocks noChangeAspect="1"/>
          </p:cNvGraphicFramePr>
          <p:nvPr/>
        </p:nvGraphicFramePr>
        <p:xfrm>
          <a:off x="461963" y="1931988"/>
          <a:ext cx="468312" cy="596900"/>
        </p:xfrm>
        <a:graphic>
          <a:graphicData uri="http://schemas.openxmlformats.org/presentationml/2006/ole">
            <p:oleObj spid="_x0000_s2053" name="Формула" r:id="rId9" imgW="164880" imgH="215640" progId="Equation.3">
              <p:embed/>
            </p:oleObj>
          </a:graphicData>
        </a:graphic>
      </p:graphicFrame>
      <p:graphicFrame>
        <p:nvGraphicFramePr>
          <p:cNvPr id="2054" name="Object 8"/>
          <p:cNvGraphicFramePr>
            <a:graphicFrameLocks noChangeAspect="1"/>
          </p:cNvGraphicFramePr>
          <p:nvPr/>
        </p:nvGraphicFramePr>
        <p:xfrm>
          <a:off x="498475" y="1458913"/>
          <a:ext cx="431800" cy="596900"/>
        </p:xfrm>
        <a:graphic>
          <a:graphicData uri="http://schemas.openxmlformats.org/presentationml/2006/ole">
            <p:oleObj spid="_x0000_s2054" name="Формула" r:id="rId10" imgW="15228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800">
                <a:solidFill>
                  <a:schemeClr val="bg1"/>
                </a:solidFill>
              </a:rPr>
              <a:t>Московский экономический форум, 2016</a:t>
            </a:r>
            <a:endParaRPr kumimoji="1" lang="ru-RU" altLang="ru-RU" sz="80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FFFF"/>
                </a:solidFill>
                <a:latin typeface="Myriad Pro" pitchFamily="34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FFFF"/>
                </a:solidFill>
                <a:latin typeface="Myriad Pro" pitchFamily="34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7758113" y="522128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FFFF"/>
                </a:solidFill>
                <a:latin typeface="Myriad Pro" pitchFamily="34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8198" name="Title 1"/>
          <p:cNvSpPr txBox="1">
            <a:spLocks/>
          </p:cNvSpPr>
          <p:nvPr/>
        </p:nvSpPr>
        <p:spPr bwMode="auto">
          <a:xfrm>
            <a:off x="1770063" y="396875"/>
            <a:ext cx="69167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2600">
                <a:solidFill>
                  <a:schemeClr val="bg1"/>
                </a:solidFill>
                <a:latin typeface="Myriad Pro" pitchFamily="34" charset="0"/>
              </a:rPr>
              <a:t>Центры кластеров </a:t>
            </a:r>
            <a:endParaRPr lang="en-US" altLang="zh-CN" sz="2600">
              <a:solidFill>
                <a:schemeClr val="bg1"/>
              </a:solidFill>
              <a:latin typeface="Myriad Pro" pitchFamily="34" charset="0"/>
            </a:endParaRPr>
          </a:p>
          <a:p>
            <a:endParaRPr lang="en-US" altLang="ru-RU" sz="240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199" name="Рисунок 10" descr="C:\Documents and Settings\Марина\Мои документы\Загрузки\IMG_37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0"/>
            <a:ext cx="142875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963614" y="1567543"/>
          <a:ext cx="7469186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800">
                <a:solidFill>
                  <a:schemeClr val="bg1"/>
                </a:solidFill>
              </a:rPr>
              <a:t>Московский экономический форум, 2016</a:t>
            </a:r>
            <a:endParaRPr kumimoji="1" lang="ru-RU" altLang="ru-RU" sz="80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FFFF"/>
                </a:solidFill>
                <a:latin typeface="Myriad Pro" pitchFamily="34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9220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FFFF"/>
                </a:solidFill>
                <a:latin typeface="Myriad Pro" pitchFamily="34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9221" name="Rectangle 11"/>
          <p:cNvSpPr>
            <a:spLocks noChangeArrowheads="1"/>
          </p:cNvSpPr>
          <p:nvPr/>
        </p:nvSpPr>
        <p:spPr bwMode="auto">
          <a:xfrm>
            <a:off x="7758113" y="522128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FFFF"/>
                </a:solidFill>
                <a:latin typeface="Myriad Pro" pitchFamily="34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9222" name="Title 1"/>
          <p:cNvSpPr txBox="1">
            <a:spLocks/>
          </p:cNvSpPr>
          <p:nvPr/>
        </p:nvSpPr>
        <p:spPr bwMode="auto">
          <a:xfrm>
            <a:off x="1425575" y="396875"/>
            <a:ext cx="72612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2600">
                <a:solidFill>
                  <a:schemeClr val="bg1"/>
                </a:solidFill>
                <a:latin typeface="Myriad Pro" pitchFamily="34" charset="0"/>
              </a:rPr>
              <a:t>Фрагмент матрицы принадлежностей</a:t>
            </a:r>
            <a:endParaRPr lang="en-US" altLang="zh-CN" sz="2600">
              <a:solidFill>
                <a:schemeClr val="bg1"/>
              </a:solidFill>
              <a:latin typeface="Myriad Pro" pitchFamily="34" charset="0"/>
            </a:endParaRPr>
          </a:p>
          <a:p>
            <a:endParaRPr lang="en-US" altLang="ru-RU" sz="240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223" name="Рисунок 10" descr="C:\Documents and Settings\Марина\Мои документы\Загрузки\IMG_37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0"/>
            <a:ext cx="142875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1938" y="1306513"/>
          <a:ext cx="8882743" cy="5364480"/>
        </p:xfrm>
        <a:graphic>
          <a:graphicData uri="http://schemas.openxmlformats.org/drawingml/2006/table">
            <a:tbl>
              <a:tblPr firstRow="1" firstCol="1" bandRow="1"/>
              <a:tblGrid>
                <a:gridCol w="3206545"/>
                <a:gridCol w="1951701"/>
                <a:gridCol w="1950451"/>
                <a:gridCol w="1774046"/>
              </a:tblGrid>
              <a:tr h="2325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Regions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Following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Middle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Leading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Kemerovo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0,99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0E0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5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Kursk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0,90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0,07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2325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Arkhangelsk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0,89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0,07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0,04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2325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Krasnodar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0,82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393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0,12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0,07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325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Pskov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0,73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4E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0,17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0,10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325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Altay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0,72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4F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0,19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0,09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325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Kostroma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0,94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B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0,04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325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Penza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0,93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</a:tr>
              <a:tr h="2325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Smolensk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0,06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0,87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0,07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2325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Vladimir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0,84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0,14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</a:tr>
              <a:tr h="2325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Ivanovo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0,09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0,67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5D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0,24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4C4"/>
                    </a:solidFill>
                  </a:tcPr>
                </a:tc>
              </a:tr>
              <a:tr h="2325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Amur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0,25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0,60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6D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0,15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</a:tr>
              <a:tr h="2325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Belgorod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0,99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</a:tr>
              <a:tr h="2325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Moscow (city)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0,99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0E0E"/>
                    </a:solidFill>
                  </a:tcPr>
                </a:tc>
              </a:tr>
              <a:tr h="2325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Udmurtia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0,98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010"/>
                    </a:solidFill>
                  </a:tcPr>
                </a:tc>
              </a:tr>
              <a:tr h="2325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Stavropol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0,95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</a:tr>
              <a:tr h="2325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Tomsk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0,07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0,93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1D1D"/>
                    </a:solidFill>
                  </a:tcPr>
                </a:tc>
              </a:tr>
              <a:tr h="2325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Vologda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0,16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0,82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737"/>
                    </a:solidFill>
                  </a:tcPr>
                </a:tc>
              </a:tr>
              <a:tr h="2325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Orenburg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0,16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0,81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</a:tr>
              <a:tr h="2325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Leningrad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0,04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0,17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0,79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</a:tr>
              <a:tr h="2325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Chuvashia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0,04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0,19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0,77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800">
                <a:solidFill>
                  <a:schemeClr val="bg1"/>
                </a:solidFill>
              </a:rPr>
              <a:t>Московский экономический форум, 2016</a:t>
            </a:r>
            <a:endParaRPr kumimoji="1" lang="ru-RU" altLang="ru-RU" sz="80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FFFF"/>
                </a:solidFill>
                <a:latin typeface="Myriad Pro" pitchFamily="34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FFFF"/>
                </a:solidFill>
                <a:latin typeface="Myriad Pro" pitchFamily="34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245" name="Rectangle 11"/>
          <p:cNvSpPr>
            <a:spLocks noChangeArrowheads="1"/>
          </p:cNvSpPr>
          <p:nvPr/>
        </p:nvSpPr>
        <p:spPr bwMode="auto">
          <a:xfrm>
            <a:off x="7758113" y="522128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FFFF"/>
                </a:solidFill>
                <a:latin typeface="Myriad Pro" pitchFamily="34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246" name="Title 1"/>
          <p:cNvSpPr txBox="1">
            <a:spLocks/>
          </p:cNvSpPr>
          <p:nvPr/>
        </p:nvSpPr>
        <p:spPr bwMode="auto">
          <a:xfrm>
            <a:off x="1770063" y="396875"/>
            <a:ext cx="69167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2600">
                <a:solidFill>
                  <a:schemeClr val="bg1"/>
                </a:solidFill>
                <a:latin typeface="Myriad Pro" pitchFamily="34" charset="0"/>
              </a:rPr>
              <a:t>Портреты групп</a:t>
            </a:r>
            <a:endParaRPr lang="en-US" altLang="zh-CN" sz="2600">
              <a:solidFill>
                <a:schemeClr val="bg1"/>
              </a:solidFill>
              <a:latin typeface="Myriad Pro" pitchFamily="34" charset="0"/>
            </a:endParaRPr>
          </a:p>
          <a:p>
            <a:endParaRPr lang="en-US" altLang="ru-RU" sz="240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247" name="Рисунок 10" descr="C:\Documents and Settings\Марина\Мои документы\Загрузки\IMG_37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0"/>
            <a:ext cx="142875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88913" y="1169988"/>
          <a:ext cx="8955313" cy="5181600"/>
        </p:xfrm>
        <a:graphic>
          <a:graphicData uri="http://schemas.openxmlformats.org/drawingml/2006/table">
            <a:tbl>
              <a:tblPr/>
              <a:tblGrid>
                <a:gridCol w="3133607"/>
                <a:gridCol w="2645782"/>
                <a:gridCol w="3175924"/>
              </a:tblGrid>
              <a:tr h="911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Наиболее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типичные отстающие регионы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Наиболее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типичные представители средней группы регионы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Наиболее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типичные лидирующие регионы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76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Kostroma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Belgorod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 anchor="b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6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Kemerovo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Penza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Moscow (city)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6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Kursk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Smolensk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Udmurtiya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6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Arkhangelsk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Vladimir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Stavropol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6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Krasnodar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Tomsk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6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Pskov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Vologda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6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Altay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Orenburg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6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Zabaikalie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Leningrad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76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23812" marR="2381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Chuvashiya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6976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23812" marR="2381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Tula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6976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23812" marR="2381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Novgorod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6976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23812" marR="2381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Bashkortostan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76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23812" marR="2381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Moscow (reg.)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428</Words>
  <Application>Microsoft Office PowerPoint</Application>
  <PresentationFormat>Экран (4:3)</PresentationFormat>
  <Paragraphs>186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Viacheslav</cp:lastModifiedBy>
  <cp:revision>110</cp:revision>
  <dcterms:created xsi:type="dcterms:W3CDTF">2010-09-30T06:45:29Z</dcterms:created>
  <dcterms:modified xsi:type="dcterms:W3CDTF">2016-03-23T09:57:11Z</dcterms:modified>
</cp:coreProperties>
</file>