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62" r:id="rId8"/>
    <p:sldId id="271" r:id="rId9"/>
    <p:sldId id="263" r:id="rId10"/>
    <p:sldId id="277" r:id="rId11"/>
    <p:sldId id="267" r:id="rId12"/>
    <p:sldId id="269" r:id="rId13"/>
    <p:sldId id="27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99285" autoAdjust="0"/>
  </p:normalViewPr>
  <p:slideViewPr>
    <p:cSldViewPr>
      <p:cViewPr>
        <p:scale>
          <a:sx n="70" d="100"/>
          <a:sy n="70" d="100"/>
        </p:scale>
        <p:origin x="-253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2DDB-54FF-4660-9033-6AA898D482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FB52-517C-4241-9F28-64498F16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66" y="2214546"/>
            <a:ext cx="6286544" cy="207170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Arial Black" pitchFamily="34" charset="0"/>
              </a:rPr>
              <a:t>Сравнительная оценка импортных и отечественных комплексов машин для молочных ферм</a:t>
            </a:r>
            <a:endParaRPr lang="ru-RU" sz="2400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8" y="4572000"/>
            <a:ext cx="3697592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Ю.А. </a:t>
            </a:r>
            <a:r>
              <a:rPr lang="ru-RU" dirty="0" err="1" smtClean="0">
                <a:solidFill>
                  <a:schemeClr val="tx1"/>
                </a:solidFill>
              </a:rPr>
              <a:t>Цой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643050" y="6072198"/>
            <a:ext cx="4071942" cy="223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42918" y="285720"/>
            <a:ext cx="555498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Российская академия наук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4356" y="785786"/>
            <a:ext cx="555498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Всероссийский научно-исследовательский институт электрификации сельского хозяйства (ВИЭСХ)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4356" y="1428728"/>
            <a:ext cx="555498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«Живмашком»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85926" y="5286380"/>
            <a:ext cx="369759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член-корреспондент РАН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44"/>
            <a:ext cx="6858000" cy="16340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Сравнительная характеристика молочных ферм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 smtClean="0"/>
              <a:t>ряде зарубежных странах по </a:t>
            </a:r>
            <a:r>
              <a:rPr lang="ru-RU" sz="2400" b="1" dirty="0" smtClean="0"/>
              <a:t>данным ФАО </a:t>
            </a:r>
            <a:br>
              <a:rPr lang="ru-RU" sz="2400" b="1" dirty="0" smtClean="0"/>
            </a:br>
            <a:r>
              <a:rPr lang="ru-RU" sz="2000" b="1" dirty="0" smtClean="0"/>
              <a:t>(FAO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JDF</a:t>
            </a:r>
            <a:r>
              <a:rPr lang="ru-RU" sz="2000" b="1" dirty="0" smtClean="0"/>
              <a:t>, 2014) и некоторых ферм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Ярославской </a:t>
            </a:r>
            <a:r>
              <a:rPr lang="ru-RU" sz="2400" b="1" dirty="0" smtClean="0"/>
              <a:t>области по итогам 2014 года</a:t>
            </a:r>
            <a:endParaRPr lang="ru-RU" sz="24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7344" t="3955" r="6718" b="13100"/>
          <a:stretch>
            <a:fillRect/>
          </a:stretch>
        </p:blipFill>
        <p:spPr bwMode="auto">
          <a:xfrm>
            <a:off x="0" y="2500298"/>
            <a:ext cx="6858000" cy="409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9927" t="5058" r="35214" b="8863"/>
          <a:stretch>
            <a:fillRect/>
          </a:stretch>
        </p:blipFill>
        <p:spPr bwMode="auto">
          <a:xfrm>
            <a:off x="0" y="1285852"/>
            <a:ext cx="2786058" cy="23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4" y="6982011"/>
            <a:ext cx="3571876" cy="21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958076"/>
            <a:ext cx="3500438" cy="21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21428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Молочный комплекс </a:t>
            </a:r>
            <a:r>
              <a:rPr lang="ru-RU" sz="2400" b="1" dirty="0" smtClean="0"/>
              <a:t>на 400 </a:t>
            </a:r>
            <a:r>
              <a:rPr lang="ru-RU" sz="2400" b="1" dirty="0"/>
              <a:t>коров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Агрохолдинге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Камарчагский</a:t>
            </a:r>
            <a:r>
              <a:rPr lang="ru-RU" sz="2400" b="1" dirty="0" smtClean="0"/>
              <a:t> Красноярского края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5">
            <a:lum bright="20000"/>
          </a:blip>
          <a:srcRect l="1122" t="11966" r="16621" b="26282"/>
          <a:stretch>
            <a:fillRect/>
          </a:stretch>
        </p:blipFill>
        <p:spPr bwMode="auto">
          <a:xfrm>
            <a:off x="785794" y="3786182"/>
            <a:ext cx="5384712" cy="302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на 8 станков-окончат"/>
          <p:cNvPicPr/>
          <p:nvPr/>
        </p:nvPicPr>
        <p:blipFill>
          <a:blip r:embed="rId6" cstate="print"/>
          <a:srcRect l="7076" t="21207" r="2635" b="23131"/>
          <a:stretch>
            <a:fillRect/>
          </a:stretch>
        </p:blipFill>
        <p:spPr bwMode="auto">
          <a:xfrm>
            <a:off x="2786058" y="1571604"/>
            <a:ext cx="4071942" cy="202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Молочный комплекс ООО «ТАН» на 600 коров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на глубокой </a:t>
            </a:r>
            <a:r>
              <a:rPr lang="ru-RU" sz="2400" b="1" dirty="0"/>
              <a:t>несменяемой подстилке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Республика </a:t>
            </a:r>
            <a:r>
              <a:rPr lang="ru-RU" sz="2400" b="1" dirty="0" smtClean="0"/>
              <a:t>Т</a:t>
            </a:r>
            <a:r>
              <a:rPr lang="ru-RU" sz="2400" b="1" dirty="0" smtClean="0"/>
              <a:t>атарстан</a:t>
            </a:r>
            <a:endParaRPr lang="ru-RU" sz="2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2988" t="7927" r="45141" b="6950"/>
          <a:stretch>
            <a:fillRect/>
          </a:stretch>
        </p:blipFill>
        <p:spPr bwMode="auto">
          <a:xfrm>
            <a:off x="857232" y="1121864"/>
            <a:ext cx="5498318" cy="802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3357554"/>
            <a:ext cx="6172200" cy="1524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0"/>
            <a:ext cx="6858000" cy="11758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Доильные установки с молокопроводом УДМ-100, УДМ-200</a:t>
            </a:r>
            <a:endParaRPr lang="ru-RU" sz="2800" b="1" dirty="0"/>
          </a:p>
        </p:txBody>
      </p:sp>
      <p:pic>
        <p:nvPicPr>
          <p:cNvPr id="4" name="Рисунок 3" descr="Изображение 209"/>
          <p:cNvPicPr/>
          <p:nvPr/>
        </p:nvPicPr>
        <p:blipFill>
          <a:blip r:embed="rId2" cstate="print"/>
          <a:srcRect l="5273" r="22807"/>
          <a:stretch>
            <a:fillRect/>
          </a:stretch>
        </p:blipFill>
        <p:spPr bwMode="auto">
          <a:xfrm>
            <a:off x="3500438" y="5286380"/>
            <a:ext cx="33575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F0118"/>
          <p:cNvPicPr/>
          <p:nvPr/>
        </p:nvPicPr>
        <p:blipFill>
          <a:blip r:embed="rId3" cstate="print"/>
          <a:srcRect t="3754"/>
          <a:stretch>
            <a:fillRect/>
          </a:stretch>
        </p:blipFill>
        <p:spPr bwMode="auto">
          <a:xfrm>
            <a:off x="0" y="5286380"/>
            <a:ext cx="32861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0312" t="24256" r="7187" b="9668"/>
          <a:stretch>
            <a:fillRect/>
          </a:stretch>
        </p:blipFill>
        <p:spPr bwMode="auto">
          <a:xfrm>
            <a:off x="-48" y="1928794"/>
            <a:ext cx="68580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0"/>
            <a:ext cx="6429420" cy="1524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Автоматизированная </a:t>
            </a:r>
            <a:r>
              <a:rPr lang="ru-RU" sz="2800" b="1" dirty="0" smtClean="0"/>
              <a:t>доильная установка </a:t>
            </a:r>
            <a:r>
              <a:rPr lang="ru-RU" sz="2800" b="1" dirty="0" smtClean="0"/>
              <a:t>«Елочка» модульного типа УДЕ </a:t>
            </a:r>
            <a:r>
              <a:rPr lang="ru-RU" sz="2800" b="1" dirty="0" smtClean="0"/>
              <a:t>– М</a:t>
            </a:r>
            <a:endParaRPr lang="ru-RU" sz="2800" dirty="0"/>
          </a:p>
        </p:txBody>
      </p:sp>
      <p:pic>
        <p:nvPicPr>
          <p:cNvPr id="4" name="Рисунок 3" descr="Изображение 0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1714480"/>
            <a:ext cx="54562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32" y="5857884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1. Исполнение 01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 автоматическое снятие с пневмомеханическим блоком управления.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94" y="6715140"/>
            <a:ext cx="5593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2. Исполнение 02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электронной системой управления процессом доения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электронным счетчиком индивидуального надоя, времени доения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интенсивности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молоковыведения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94" y="8001024"/>
            <a:ext cx="4795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3. Исполнение 03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электронной системой управления процессом доения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компьютеризированной системой управления стадом.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10715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Система автоматического управления </a:t>
            </a:r>
            <a:br>
              <a:rPr lang="ru-RU" sz="2800" b="1" dirty="0" smtClean="0"/>
            </a:br>
            <a:r>
              <a:rPr lang="ru-RU" sz="2800" b="1" dirty="0" smtClean="0"/>
              <a:t>процессом доения </a:t>
            </a:r>
            <a:r>
              <a:rPr lang="ru-RU" sz="2800" b="1" dirty="0" smtClean="0"/>
              <a:t>Стимул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6875" t="21682" r="52273" b="4519"/>
          <a:stretch>
            <a:fillRect/>
          </a:stretch>
        </p:blipFill>
        <p:spPr bwMode="auto">
          <a:xfrm>
            <a:off x="714356" y="1214414"/>
            <a:ext cx="5715040" cy="746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20" y="8215338"/>
            <a:ext cx="35719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10625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Стойловое оборудование </a:t>
            </a:r>
            <a:br>
              <a:rPr lang="ru-RU" sz="2800" b="1" dirty="0" smtClean="0"/>
            </a:br>
            <a:r>
              <a:rPr lang="ru-RU" sz="2800" b="1" dirty="0" smtClean="0"/>
              <a:t>для содержания КРС</a:t>
            </a:r>
            <a:endParaRPr lang="ru-RU" sz="2800" b="1" dirty="0"/>
          </a:p>
        </p:txBody>
      </p:sp>
      <p:pic>
        <p:nvPicPr>
          <p:cNvPr id="32771" name="Picture 3" descr="Изображение 074"/>
          <p:cNvPicPr>
            <a:picLocks noChangeAspect="1" noChangeArrowheads="1"/>
          </p:cNvPicPr>
          <p:nvPr/>
        </p:nvPicPr>
        <p:blipFill>
          <a:blip r:embed="rId2" cstate="print"/>
          <a:srcRect l="10178" r="18268"/>
          <a:stretch>
            <a:fillRect/>
          </a:stretch>
        </p:blipFill>
        <p:spPr bwMode="auto">
          <a:xfrm>
            <a:off x="3101975" y="1571604"/>
            <a:ext cx="375602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22" y="114297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Привязное содержание коров 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46" y="578644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Беспривязное содержание коров </a:t>
            </a:r>
            <a:endParaRPr lang="ru-RU" sz="2400" i="1" dirty="0"/>
          </a:p>
        </p:txBody>
      </p:sp>
      <p:pic>
        <p:nvPicPr>
          <p:cNvPr id="32772" name="Picture 4" descr="Изображение 066"/>
          <p:cNvPicPr>
            <a:picLocks noChangeAspect="1" noChangeArrowheads="1"/>
          </p:cNvPicPr>
          <p:nvPr/>
        </p:nvPicPr>
        <p:blipFill>
          <a:blip r:embed="rId3" cstate="print"/>
          <a:srcRect l="10744"/>
          <a:stretch>
            <a:fillRect/>
          </a:stretch>
        </p:blipFill>
        <p:spPr bwMode="auto">
          <a:xfrm>
            <a:off x="0" y="3071802"/>
            <a:ext cx="391636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Изображение 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6" y="6286512"/>
            <a:ext cx="31527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DBE5F1">
                <a:alpha val="50000"/>
              </a:srgbClr>
            </a:outerShdw>
          </a:effectLst>
        </p:spPr>
      </p:pic>
      <p:pic>
        <p:nvPicPr>
          <p:cNvPr id="32774" name="Picture 6" descr="Рисунок1"/>
          <p:cNvPicPr>
            <a:picLocks noChangeAspect="1" noChangeArrowheads="1"/>
          </p:cNvPicPr>
          <p:nvPr/>
        </p:nvPicPr>
        <p:blipFill>
          <a:blip r:embed="rId5"/>
          <a:srcRect l="2573" r="1720" b="3401"/>
          <a:stretch>
            <a:fillRect/>
          </a:stretch>
        </p:blipFill>
        <p:spPr bwMode="auto">
          <a:xfrm>
            <a:off x="142852" y="6286512"/>
            <a:ext cx="3143272" cy="23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339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Оборудование для содержания телят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8585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Оборудование для содержания телят </a:t>
            </a:r>
            <a:r>
              <a:rPr lang="ru-RU" i="1" dirty="0" err="1" smtClean="0"/>
              <a:t>профилакторного</a:t>
            </a:r>
            <a:r>
              <a:rPr lang="ru-RU" i="1" dirty="0" smtClean="0"/>
              <a:t> периода</a:t>
            </a:r>
            <a:endParaRPr lang="ru-RU" i="1" dirty="0"/>
          </a:p>
        </p:txBody>
      </p:sp>
      <p:pic>
        <p:nvPicPr>
          <p:cNvPr id="5" name="Рисунок 4" descr="Изображение 1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1785918"/>
            <a:ext cx="5548056" cy="31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14350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Оборудование для содержания телят до 3-х месяцев</a:t>
            </a:r>
            <a:endParaRPr lang="ru-RU" i="1" dirty="0"/>
          </a:p>
        </p:txBody>
      </p:sp>
      <p:pic>
        <p:nvPicPr>
          <p:cNvPr id="7" name="Рисунок 6" descr="Изображение 1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5572132"/>
            <a:ext cx="5567628" cy="31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4033" t="26780" r="26332" b="11051"/>
          <a:stretch>
            <a:fillRect/>
          </a:stretch>
        </p:blipFill>
        <p:spPr bwMode="auto">
          <a:xfrm>
            <a:off x="71366" y="1785918"/>
            <a:ext cx="67866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Инновационный комплекс машин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для </a:t>
            </a:r>
            <a:r>
              <a:rPr lang="ru-RU" sz="2800" b="1" dirty="0"/>
              <a:t>беспривязного содержания КРС </a:t>
            </a:r>
            <a:endParaRPr lang="ru-RU" sz="28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42918" y="7786710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866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Созданный отечественный комплекс машин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866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обеспечивает  снижение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удельных затрат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866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на приобретение  в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1,6-1,8 раза,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866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на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сервисное обслуживание в 2-2,5 раза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906" t="50000" r="25000" b="11384"/>
          <a:stretch>
            <a:fillRect/>
          </a:stretch>
        </p:blipFill>
        <p:spPr bwMode="auto">
          <a:xfrm>
            <a:off x="0" y="3143240"/>
            <a:ext cx="68453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52" y="0"/>
            <a:ext cx="6715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Сравнительная оценка первоначальных</a:t>
            </a:r>
          </a:p>
          <a:p>
            <a:pPr algn="ctr"/>
            <a:r>
              <a:rPr lang="ru-RU" sz="2800" b="1" dirty="0" smtClean="0"/>
              <a:t>удельных инвестиционных </a:t>
            </a:r>
            <a:r>
              <a:rPr lang="ru-RU" sz="2800" b="1" dirty="0" smtClean="0"/>
              <a:t>затрат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 импортным и отечественным оборудованием </a:t>
            </a:r>
            <a:r>
              <a:rPr lang="ru-RU" sz="2400" b="1" dirty="0" smtClean="0"/>
              <a:t>(тыс</a:t>
            </a:r>
            <a:r>
              <a:rPr lang="ru-RU" sz="2400" b="1" dirty="0" smtClean="0"/>
              <a:t>. руб./скотоместо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5013" t="16422" r="6681" b="9677"/>
          <a:stretch>
            <a:fillRect/>
          </a:stretch>
        </p:blipFill>
        <p:spPr bwMode="auto">
          <a:xfrm>
            <a:off x="0" y="2928926"/>
            <a:ext cx="6857999" cy="463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42" y="7786710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Среднее количество обслуживаемого поголовья одним работающим по молочной ферме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85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/>
              <a:t>Сравнительная </a:t>
            </a:r>
            <a:r>
              <a:rPr lang="ru-RU" sz="2700" b="1" dirty="0" smtClean="0"/>
              <a:t>оценка производительности труда на отечественных (</a:t>
            </a:r>
            <a:r>
              <a:rPr lang="ru-RU" sz="2700" b="1" dirty="0" smtClean="0"/>
              <a:t>оборудование ВИЭСХ</a:t>
            </a:r>
            <a:r>
              <a:rPr lang="ru-RU" sz="2700" b="1" dirty="0" smtClean="0"/>
              <a:t>) </a:t>
            </a:r>
            <a:r>
              <a:rPr lang="ru-RU" sz="2700" b="1" dirty="0" smtClean="0"/>
              <a:t>и зарубежных молочных фермах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231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Сравнительная оценка импортных и отечественных комплексов машин для молочных ферм</vt:lpstr>
      <vt:lpstr>Доильные установки с молокопроводом УДМ-100, УДМ-200</vt:lpstr>
      <vt:lpstr>Автоматизированная доильная установка «Елочка» модульного типа УДЕ – М</vt:lpstr>
      <vt:lpstr>Система автоматического управления  процессом доения Стимул»</vt:lpstr>
      <vt:lpstr>Стойловое оборудование  для содержания КРС</vt:lpstr>
      <vt:lpstr>Оборудование для содержания телят </vt:lpstr>
      <vt:lpstr>Слайд 7</vt:lpstr>
      <vt:lpstr>Слайд 8</vt:lpstr>
      <vt:lpstr>Слайд 9</vt:lpstr>
      <vt:lpstr>Сравнительная характеристика молочных ферм  в ряде зарубежных странах по данным ФАО  (FAO and JDF, 2014) и некоторых ферм  Ярославской области по итогам 2014 года</vt:lpstr>
      <vt:lpstr>Слайд 11</vt:lpstr>
      <vt:lpstr>Слайд 12</vt:lpstr>
      <vt:lpstr>Спасибо за внимание!</vt:lpstr>
    </vt:vector>
  </TitlesOfParts>
  <Company>FEMAX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повышения эффективности технологической модернизации молочных ферм</dc:title>
  <dc:creator>Roza</dc:creator>
  <cp:lastModifiedBy>Roza</cp:lastModifiedBy>
  <cp:revision>23</cp:revision>
  <dcterms:created xsi:type="dcterms:W3CDTF">2016-03-11T07:19:24Z</dcterms:created>
  <dcterms:modified xsi:type="dcterms:W3CDTF">2016-03-23T10:43:04Z</dcterms:modified>
</cp:coreProperties>
</file>