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10"/>
  </p:notesMasterIdLst>
  <p:sldIdLst>
    <p:sldId id="256" r:id="rId2"/>
    <p:sldId id="261" r:id="rId3"/>
    <p:sldId id="263" r:id="rId4"/>
    <p:sldId id="264" r:id="rId5"/>
    <p:sldId id="262" r:id="rId6"/>
    <p:sldId id="266" r:id="rId7"/>
    <p:sldId id="265" r:id="rId8"/>
    <p:sldId id="27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9598" autoAdjust="0"/>
  </p:normalViewPr>
  <p:slideViewPr>
    <p:cSldViewPr snapToGrid="0">
      <p:cViewPr varScale="1">
        <p:scale>
          <a:sx n="50" d="100"/>
          <a:sy n="50" d="100"/>
        </p:scale>
        <p:origin x="1284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84131F-3044-45B3-8D4C-C66CAA674641}" type="datetimeFigureOut">
              <a:rPr lang="ru-RU" smtClean="0"/>
              <a:t>24.03.2016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C0BAC6-7D99-4ACC-A2FF-595FA6A46B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2536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–"/>
            </a:pPr>
            <a:r>
              <a:rPr lang="ru-RU" dirty="0" smtClean="0"/>
              <a:t> Отсутствие специализации – стихийное заполнение арендаторами</a:t>
            </a:r>
            <a:r>
              <a:rPr lang="en-US" dirty="0" smtClean="0"/>
              <a:t>, </a:t>
            </a:r>
            <a:r>
              <a:rPr lang="ru-RU" dirty="0" smtClean="0"/>
              <a:t>конкуренция с бизнес-центрами;</a:t>
            </a:r>
          </a:p>
          <a:p>
            <a:pPr>
              <a:buFont typeface="Arial" panose="020B0604020202020204" pitchFamily="34" charset="0"/>
              <a:buChar char="–"/>
            </a:pPr>
            <a:r>
              <a:rPr lang="ru-RU" dirty="0" smtClean="0"/>
              <a:t> Проблемы с заполняемостью площадей; </a:t>
            </a:r>
          </a:p>
          <a:p>
            <a:pPr>
              <a:buFont typeface="Arial" panose="020B0604020202020204" pitchFamily="34" charset="0"/>
              <a:buChar char="–"/>
            </a:pPr>
            <a:r>
              <a:rPr lang="ru-RU" dirty="0" smtClean="0"/>
              <a:t> Отсутствие дополнительных сервисов для арендаторов: финансирование, кадры и др.;</a:t>
            </a:r>
          </a:p>
          <a:p>
            <a:pPr>
              <a:buFont typeface="Arial" panose="020B0604020202020204" pitchFamily="34" charset="0"/>
              <a:buChar char="–"/>
            </a:pPr>
            <a:r>
              <a:rPr lang="ru-RU" dirty="0" smtClean="0"/>
              <a:t> Отсутствие механизмов генерации </a:t>
            </a:r>
            <a:r>
              <a:rPr lang="ru-RU" dirty="0" err="1" smtClean="0"/>
              <a:t>стартапов</a:t>
            </a:r>
            <a:r>
              <a:rPr lang="ru-RU" dirty="0" smtClean="0"/>
              <a:t>;</a:t>
            </a:r>
          </a:p>
          <a:p>
            <a:pPr>
              <a:buFont typeface="Arial" panose="020B0604020202020204" pitchFamily="34" charset="0"/>
              <a:buChar char="–"/>
            </a:pPr>
            <a:r>
              <a:rPr lang="ru-RU" dirty="0" smtClean="0"/>
              <a:t> Проблемы привлечения якорных резидентов;</a:t>
            </a:r>
          </a:p>
          <a:p>
            <a:pPr>
              <a:buFont typeface="Arial" panose="020B0604020202020204" pitchFamily="34" charset="0"/>
              <a:buChar char="–"/>
            </a:pPr>
            <a:r>
              <a:rPr lang="ru-RU" dirty="0" smtClean="0"/>
              <a:t> Отсутствие связей с ВУЗами – нет механизмов вовлечения молодежи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0BAC6-7D99-4ACC-A2FF-595FA6A46B8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31442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0BAC6-7D99-4ACC-A2FF-595FA6A46B8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9444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70CC4-98FA-4AA1-8631-FB973F7610D7}" type="datetimeFigureOut">
              <a:rPr lang="ru-RU" smtClean="0"/>
              <a:t>24.03.2016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4D44-AAFB-4431-9D26-B75E06EF3D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288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70CC4-98FA-4AA1-8631-FB973F7610D7}" type="datetimeFigureOut">
              <a:rPr lang="ru-RU" smtClean="0"/>
              <a:t>24.03.2016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4D44-AAFB-4431-9D26-B75E06EF3D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6808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70CC4-98FA-4AA1-8631-FB973F7610D7}" type="datetimeFigureOut">
              <a:rPr lang="ru-RU" smtClean="0"/>
              <a:t>24.03.2016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4D44-AAFB-4431-9D26-B75E06EF3D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0204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0005"/>
            <a:ext cx="10515600" cy="87439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56640"/>
            <a:ext cx="10515600" cy="512032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70CC4-98FA-4AA1-8631-FB973F7610D7}" type="datetimeFigureOut">
              <a:rPr lang="ru-RU" smtClean="0"/>
              <a:t>24.03.2016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4D44-AAFB-4431-9D26-B75E06EF3D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811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70CC4-98FA-4AA1-8631-FB973F7610D7}" type="datetimeFigureOut">
              <a:rPr lang="ru-RU" smtClean="0"/>
              <a:t>24.03.2016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4D44-AAFB-4431-9D26-B75E06EF3D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9315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70CC4-98FA-4AA1-8631-FB973F7610D7}" type="datetimeFigureOut">
              <a:rPr lang="ru-RU" smtClean="0"/>
              <a:t>24.03.2016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4D44-AAFB-4431-9D26-B75E06EF3D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4836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70CC4-98FA-4AA1-8631-FB973F7610D7}" type="datetimeFigureOut">
              <a:rPr lang="ru-RU" smtClean="0"/>
              <a:t>24.03.2016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4D44-AAFB-4431-9D26-B75E06EF3D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7122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70CC4-98FA-4AA1-8631-FB973F7610D7}" type="datetimeFigureOut">
              <a:rPr lang="ru-RU" smtClean="0"/>
              <a:t>24.03.2016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4D44-AAFB-4431-9D26-B75E06EF3D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8460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70CC4-98FA-4AA1-8631-FB973F7610D7}" type="datetimeFigureOut">
              <a:rPr lang="ru-RU" smtClean="0"/>
              <a:t>24.03.2016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4D44-AAFB-4431-9D26-B75E06EF3D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0880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70CC4-98FA-4AA1-8631-FB973F7610D7}" type="datetimeFigureOut">
              <a:rPr lang="ru-RU" smtClean="0"/>
              <a:t>24.03.2016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4D44-AAFB-4431-9D26-B75E06EF3D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4213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70CC4-98FA-4AA1-8631-FB973F7610D7}" type="datetimeFigureOut">
              <a:rPr lang="ru-RU" smtClean="0"/>
              <a:t>24.03.2016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B4D44-AAFB-4431-9D26-B75E06EF3D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8635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070CC4-98FA-4AA1-8631-FB973F7610D7}" type="datetimeFigureOut">
              <a:rPr lang="ru-RU" smtClean="0"/>
              <a:t>24.03.2016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BB4D44-AAFB-4431-9D26-B75E06EF3D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3670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Отраслевой акселератор как инструмент формирования кластеров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707120" y="5705158"/>
            <a:ext cx="3393440" cy="1152842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/>
              <a:t>Василий </a:t>
            </a:r>
            <a:r>
              <a:rPr lang="ru-RU" sz="2800" dirty="0" err="1" smtClean="0"/>
              <a:t>Петреченко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Научный парк МГУ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62528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b1.m24.ru/c/499455.4.720x52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75" t="25392" r="30061" b="11797"/>
          <a:stretch/>
        </p:blipFill>
        <p:spPr bwMode="auto">
          <a:xfrm>
            <a:off x="7670190" y="736270"/>
            <a:ext cx="4521810" cy="5706094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40005"/>
            <a:ext cx="11353801" cy="874395"/>
          </a:xfrm>
        </p:spPr>
        <p:txBody>
          <a:bodyPr>
            <a:normAutofit/>
          </a:bodyPr>
          <a:lstStyle/>
          <a:p>
            <a:r>
              <a:rPr lang="ru-RU" dirty="0" smtClean="0"/>
              <a:t>«Стихийное» формирование кластеров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56640"/>
            <a:ext cx="6831990" cy="5664794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–"/>
            </a:pPr>
            <a:r>
              <a:rPr lang="ru-RU" sz="4000" dirty="0" smtClean="0"/>
              <a:t> </a:t>
            </a:r>
            <a:r>
              <a:rPr lang="ru-RU" sz="4000" dirty="0" smtClean="0"/>
              <a:t>Недостаток стратегического взгляда;</a:t>
            </a:r>
          </a:p>
          <a:p>
            <a:pPr>
              <a:buFont typeface="Arial" panose="020B0604020202020204" pitchFamily="34" charset="0"/>
              <a:buChar char="–"/>
            </a:pPr>
            <a:r>
              <a:rPr lang="ru-RU" sz="4000" dirty="0" smtClean="0"/>
              <a:t> Проблемы с заполняемостью площадей (якорные резиденты, </a:t>
            </a:r>
            <a:r>
              <a:rPr lang="ru-RU" sz="4000" dirty="0" err="1" smtClean="0"/>
              <a:t>стартапы</a:t>
            </a:r>
            <a:r>
              <a:rPr lang="ru-RU" sz="4000" dirty="0" smtClean="0"/>
              <a:t>); </a:t>
            </a:r>
          </a:p>
          <a:p>
            <a:pPr>
              <a:buFont typeface="Arial" panose="020B0604020202020204" pitchFamily="34" charset="0"/>
              <a:buChar char="–"/>
            </a:pPr>
            <a:r>
              <a:rPr lang="ru-RU" sz="4000" dirty="0" smtClean="0"/>
              <a:t> Отсутствие дополнительных сервисов для арендаторов;</a:t>
            </a:r>
          </a:p>
          <a:p>
            <a:pPr>
              <a:buFont typeface="Arial" panose="020B0604020202020204" pitchFamily="34" charset="0"/>
              <a:buChar char="–"/>
            </a:pPr>
            <a:r>
              <a:rPr lang="ru-RU" sz="4000" dirty="0" smtClean="0"/>
              <a:t> Отсутствие связей с ВУЗами</a:t>
            </a:r>
            <a:endParaRPr lang="ru-RU" sz="4000" dirty="0" smtClean="0"/>
          </a:p>
        </p:txBody>
      </p:sp>
    </p:spTree>
    <p:extLst>
      <p:ext uri="{BB962C8B-B14F-4D97-AF65-F5344CB8AC3E}">
        <p14:creationId xmlns:p14="http://schemas.microsoft.com/office/powerpoint/2010/main" val="919845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Модель идеального технопарка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56640"/>
            <a:ext cx="7040734" cy="5120323"/>
          </a:xfrm>
        </p:spPr>
        <p:txBody>
          <a:bodyPr/>
          <a:lstStyle/>
          <a:p>
            <a:pPr>
              <a:buFont typeface="Arial" panose="020B0604020202020204" pitchFamily="34" charset="0"/>
              <a:buChar char="–"/>
            </a:pPr>
            <a:r>
              <a:rPr lang="ru-RU" b="1" dirty="0" smtClean="0"/>
              <a:t> Четкая отраслевая специализация:</a:t>
            </a:r>
          </a:p>
          <a:p>
            <a:pPr lvl="1">
              <a:buFont typeface="Symbol" panose="05050102010706020507" pitchFamily="18" charset="2"/>
              <a:buChar char="&gt;"/>
            </a:pPr>
            <a:r>
              <a:rPr lang="ru-RU" dirty="0"/>
              <a:t> </a:t>
            </a:r>
            <a:r>
              <a:rPr lang="ru-RU" dirty="0" smtClean="0"/>
              <a:t>Центр притяжения профильных компаний;</a:t>
            </a:r>
          </a:p>
          <a:p>
            <a:pPr lvl="1">
              <a:buFont typeface="Symbol" panose="05050102010706020507" pitchFamily="18" charset="2"/>
              <a:buChar char="&gt;"/>
            </a:pPr>
            <a:r>
              <a:rPr lang="ru-RU" dirty="0"/>
              <a:t> </a:t>
            </a:r>
            <a:r>
              <a:rPr lang="ru-RU" dirty="0" smtClean="0"/>
              <a:t>Источник создания новых предприятий;</a:t>
            </a:r>
          </a:p>
          <a:p>
            <a:pPr lvl="1">
              <a:buFont typeface="Symbol" panose="05050102010706020507" pitchFamily="18" charset="2"/>
              <a:buChar char="&gt;"/>
            </a:pPr>
            <a:r>
              <a:rPr lang="ru-RU" dirty="0"/>
              <a:t> </a:t>
            </a:r>
            <a:r>
              <a:rPr lang="ru-RU" dirty="0" smtClean="0"/>
              <a:t>Концентрация специфических ресурсов</a:t>
            </a:r>
            <a:r>
              <a:rPr lang="ru-RU" dirty="0"/>
              <a:t>;</a:t>
            </a:r>
            <a:endParaRPr lang="ru-RU" dirty="0" smtClean="0"/>
          </a:p>
          <a:p>
            <a:pPr>
              <a:buFont typeface="Arial" panose="020B0604020202020204" pitchFamily="34" charset="0"/>
              <a:buChar char="–"/>
            </a:pPr>
            <a:r>
              <a:rPr lang="ru-RU" b="1" dirty="0"/>
              <a:t> </a:t>
            </a:r>
            <a:r>
              <a:rPr lang="ru-RU" b="1" dirty="0" smtClean="0"/>
              <a:t>Развитие горизонтальных связей;</a:t>
            </a:r>
          </a:p>
          <a:p>
            <a:pPr>
              <a:buFont typeface="Arial" panose="020B0604020202020204" pitchFamily="34" charset="0"/>
              <a:buChar char="–"/>
            </a:pPr>
            <a:r>
              <a:rPr lang="ru-RU" b="1" dirty="0"/>
              <a:t> </a:t>
            </a:r>
            <a:r>
              <a:rPr lang="ru-RU" b="1" dirty="0" smtClean="0"/>
              <a:t>Решение проблем реального бизнеса:</a:t>
            </a:r>
          </a:p>
          <a:p>
            <a:pPr lvl="1">
              <a:buFont typeface="Symbol" panose="05050102010706020507" pitchFamily="18" charset="2"/>
              <a:buChar char="&gt;"/>
            </a:pPr>
            <a:r>
              <a:rPr lang="ru-RU" dirty="0" smtClean="0"/>
              <a:t> Связи с отраслевой наукой;</a:t>
            </a:r>
          </a:p>
          <a:p>
            <a:pPr lvl="1">
              <a:buFont typeface="Symbol" panose="05050102010706020507" pitchFamily="18" charset="2"/>
              <a:buChar char="&gt;"/>
            </a:pPr>
            <a:r>
              <a:rPr lang="ru-RU" dirty="0" smtClean="0"/>
              <a:t> Связи с базовыми кафедрами и ВУЗами;</a:t>
            </a:r>
          </a:p>
          <a:p>
            <a:pPr lvl="1">
              <a:buFont typeface="Symbol" panose="05050102010706020507" pitchFamily="18" charset="2"/>
              <a:buChar char="&gt;"/>
            </a:pPr>
            <a:r>
              <a:rPr lang="ru-RU" dirty="0"/>
              <a:t> </a:t>
            </a:r>
            <a:r>
              <a:rPr lang="ru-RU" dirty="0" smtClean="0"/>
              <a:t>Привлечение внешнего финансирования;</a:t>
            </a:r>
          </a:p>
          <a:p>
            <a:pPr lvl="1">
              <a:buFont typeface="Symbol" panose="05050102010706020507" pitchFamily="18" charset="2"/>
              <a:buChar char="&gt;"/>
            </a:pPr>
            <a:r>
              <a:rPr lang="ru-RU" dirty="0"/>
              <a:t> </a:t>
            </a:r>
            <a:r>
              <a:rPr lang="ru-RU" dirty="0" smtClean="0"/>
              <a:t>Специализированные сервисы;</a:t>
            </a:r>
          </a:p>
          <a:p>
            <a:pPr>
              <a:buFont typeface="Arial" panose="020B0604020202020204" pitchFamily="34" charset="0"/>
              <a:buChar char="–"/>
            </a:pPr>
            <a:r>
              <a:rPr lang="ru-RU" b="1" dirty="0"/>
              <a:t> </a:t>
            </a:r>
            <a:r>
              <a:rPr lang="ru-RU" b="1" dirty="0" smtClean="0"/>
              <a:t>Интеграция в городское пространство</a:t>
            </a:r>
          </a:p>
        </p:txBody>
      </p:sp>
      <p:pic>
        <p:nvPicPr>
          <p:cNvPr id="1026" name="Picture 2" descr="http://setecing.ru/images/projects/124/images/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75" r="36249"/>
          <a:stretch/>
        </p:blipFill>
        <p:spPr bwMode="auto">
          <a:xfrm>
            <a:off x="7878935" y="1636712"/>
            <a:ext cx="3937146" cy="3374697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1313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40005"/>
            <a:ext cx="11170920" cy="874395"/>
          </a:xfrm>
        </p:spPr>
        <p:txBody>
          <a:bodyPr>
            <a:normAutofit/>
          </a:bodyPr>
          <a:lstStyle/>
          <a:p>
            <a:r>
              <a:rPr lang="ru-RU" dirty="0" smtClean="0"/>
              <a:t>Акселератор – первый шаг к </a:t>
            </a:r>
            <a:r>
              <a:rPr lang="ru-RU" dirty="0" smtClean="0"/>
              <a:t>кластеру</a:t>
            </a:r>
            <a:endParaRPr lang="ru-RU" dirty="0"/>
          </a:p>
        </p:txBody>
      </p:sp>
      <p:sp>
        <p:nvSpPr>
          <p:cNvPr id="5" name="Куб 4"/>
          <p:cNvSpPr/>
          <p:nvPr/>
        </p:nvSpPr>
        <p:spPr>
          <a:xfrm>
            <a:off x="4907280" y="2153920"/>
            <a:ext cx="2580640" cy="2458720"/>
          </a:xfrm>
          <a:prstGeom prst="cub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ая выноска 5"/>
          <p:cNvSpPr/>
          <p:nvPr/>
        </p:nvSpPr>
        <p:spPr>
          <a:xfrm>
            <a:off x="9225280" y="1076960"/>
            <a:ext cx="2346960" cy="1198880"/>
          </a:xfrm>
          <a:prstGeom prst="wedgeRectCallout">
            <a:avLst>
              <a:gd name="adj1" fmla="val -88365"/>
              <a:gd name="adj2" fmla="val 4300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Quick </a:t>
            </a:r>
            <a:r>
              <a:rPr lang="en-US" sz="3200" b="1" dirty="0" smtClean="0"/>
              <a:t>Wins</a:t>
            </a:r>
            <a:endParaRPr lang="ru-RU" sz="3200" b="1" dirty="0"/>
          </a:p>
        </p:txBody>
      </p:sp>
      <p:sp>
        <p:nvSpPr>
          <p:cNvPr id="7" name="Прямоугольная выноска 6"/>
          <p:cNvSpPr/>
          <p:nvPr/>
        </p:nvSpPr>
        <p:spPr>
          <a:xfrm>
            <a:off x="355600" y="1076960"/>
            <a:ext cx="2346960" cy="1198880"/>
          </a:xfrm>
          <a:prstGeom prst="wedgeRectCallout">
            <a:avLst>
              <a:gd name="adj1" fmla="val 90855"/>
              <a:gd name="adj2" fmla="val 43855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Мировой опыт</a:t>
            </a:r>
            <a:endParaRPr lang="ru-RU" sz="3200" b="1" dirty="0"/>
          </a:p>
        </p:txBody>
      </p:sp>
      <p:sp>
        <p:nvSpPr>
          <p:cNvPr id="8" name="Прямоугольная выноска 7"/>
          <p:cNvSpPr/>
          <p:nvPr/>
        </p:nvSpPr>
        <p:spPr>
          <a:xfrm>
            <a:off x="355600" y="2753360"/>
            <a:ext cx="2346960" cy="1198880"/>
          </a:xfrm>
          <a:prstGeom prst="wedgeRectCallout">
            <a:avLst>
              <a:gd name="adj1" fmla="val 91288"/>
              <a:gd name="adj2" fmla="val 20126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Связи с бизнесом</a:t>
            </a:r>
            <a:endParaRPr lang="ru-RU" sz="3200" b="1" dirty="0"/>
          </a:p>
        </p:txBody>
      </p:sp>
      <p:sp>
        <p:nvSpPr>
          <p:cNvPr id="9" name="Прямоугольная выноска 8"/>
          <p:cNvSpPr/>
          <p:nvPr/>
        </p:nvSpPr>
        <p:spPr>
          <a:xfrm>
            <a:off x="9225280" y="2753360"/>
            <a:ext cx="2346960" cy="1198880"/>
          </a:xfrm>
          <a:prstGeom prst="wedgeRectCallout">
            <a:avLst>
              <a:gd name="adj1" fmla="val -88799"/>
              <a:gd name="adj2" fmla="val 21821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ПИАР</a:t>
            </a:r>
            <a:endParaRPr lang="ru-RU" sz="3200" b="1" dirty="0"/>
          </a:p>
        </p:txBody>
      </p:sp>
      <p:sp>
        <p:nvSpPr>
          <p:cNvPr id="10" name="Прямоугольная выноска 9"/>
          <p:cNvSpPr/>
          <p:nvPr/>
        </p:nvSpPr>
        <p:spPr>
          <a:xfrm>
            <a:off x="355600" y="4429760"/>
            <a:ext cx="2346960" cy="1198880"/>
          </a:xfrm>
          <a:prstGeom prst="wedgeRectCallout">
            <a:avLst>
              <a:gd name="adj1" fmla="val 101245"/>
              <a:gd name="adj2" fmla="val 1482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Решение проблем</a:t>
            </a:r>
            <a:endParaRPr lang="ru-RU" sz="3200" b="1" dirty="0"/>
          </a:p>
        </p:txBody>
      </p:sp>
      <p:sp>
        <p:nvSpPr>
          <p:cNvPr id="11" name="Прямоугольная выноска 10"/>
          <p:cNvSpPr/>
          <p:nvPr/>
        </p:nvSpPr>
        <p:spPr>
          <a:xfrm>
            <a:off x="9225280" y="4429760"/>
            <a:ext cx="2346960" cy="1198880"/>
          </a:xfrm>
          <a:prstGeom prst="wedgeRectCallout">
            <a:avLst>
              <a:gd name="adj1" fmla="val -88366"/>
              <a:gd name="adj2" fmla="val 2329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Вовлечение </a:t>
            </a:r>
            <a:r>
              <a:rPr lang="ru-RU" sz="3200" b="1" dirty="0" smtClean="0"/>
              <a:t>молодежи</a:t>
            </a:r>
            <a:endParaRPr lang="ru-RU" sz="3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866640" y="4567535"/>
            <a:ext cx="20890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АКСЕЛЕРАТОР</a:t>
            </a:r>
            <a:endParaRPr lang="ru-RU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564233" y="5801360"/>
            <a:ext cx="7266733" cy="954107"/>
          </a:xfrm>
          <a:prstGeom prst="rect">
            <a:avLst/>
          </a:prstGeom>
          <a:noFill/>
          <a:ln>
            <a:solidFill>
              <a:schemeClr val="accent5"/>
            </a:solidFill>
            <a:prstDash val="lgDash"/>
          </a:ln>
        </p:spPr>
        <p:txBody>
          <a:bodyPr wrap="none" rtlCol="0">
            <a:spAutoFit/>
          </a:bodyPr>
          <a:lstStyle>
            <a:defPPr>
              <a:defRPr lang="ru-RU"/>
            </a:defPPr>
            <a:lvl1pPr algn="ctr">
              <a:defRPr sz="2800"/>
            </a:lvl1pPr>
          </a:lstStyle>
          <a:p>
            <a:r>
              <a:rPr lang="ru-RU" dirty="0"/>
              <a:t>Методика ведущих мировых </a:t>
            </a:r>
            <a:r>
              <a:rPr lang="ru-RU" dirty="0" smtClean="0"/>
              <a:t>площадок</a:t>
            </a:r>
            <a:r>
              <a:rPr lang="en-US" dirty="0" smtClean="0"/>
              <a:t>,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отработанная на базе МГУ имени М.В. Ломоносова</a:t>
            </a:r>
          </a:p>
        </p:txBody>
      </p:sp>
    </p:spTree>
    <p:extLst>
      <p:ext uri="{BB962C8B-B14F-4D97-AF65-F5344CB8AC3E}">
        <p14:creationId xmlns:p14="http://schemas.microsoft.com/office/powerpoint/2010/main" val="3338919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Отраслевые </a:t>
            </a:r>
            <a:r>
              <a:rPr lang="ru-RU" dirty="0" smtClean="0"/>
              <a:t>акселераторы «Формула»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85900"/>
            <a:ext cx="8305800" cy="4691063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–"/>
            </a:pPr>
            <a:r>
              <a:rPr lang="ru-RU" sz="4000" dirty="0" smtClean="0"/>
              <a:t> Привлечение </a:t>
            </a:r>
            <a:r>
              <a:rPr lang="ru-RU" sz="4000" dirty="0"/>
              <a:t>индустриальных партнеров;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–"/>
            </a:pPr>
            <a:r>
              <a:rPr lang="ru-RU" sz="4000" dirty="0"/>
              <a:t> </a:t>
            </a:r>
            <a:r>
              <a:rPr lang="ru-RU" sz="4000" dirty="0" smtClean="0"/>
              <a:t>Формирование команд для решения проблем;</a:t>
            </a:r>
            <a:endParaRPr lang="ru-RU" sz="4000" dirty="0" smtClean="0"/>
          </a:p>
          <a:p>
            <a:pPr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–"/>
            </a:pPr>
            <a:r>
              <a:rPr lang="ru-RU" sz="4000" dirty="0"/>
              <a:t> </a:t>
            </a:r>
            <a:r>
              <a:rPr lang="ru-RU" sz="4000" dirty="0" smtClean="0"/>
              <a:t>Акселерация проектных команд;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–"/>
            </a:pPr>
            <a:r>
              <a:rPr lang="ru-RU" sz="4000" dirty="0" smtClean="0"/>
              <a:t> Привлечение внешних ресурсов</a:t>
            </a:r>
            <a:endParaRPr lang="ru-RU" sz="4000" dirty="0" smtClean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99" r="9420"/>
          <a:stretch/>
        </p:blipFill>
        <p:spPr bwMode="auto">
          <a:xfrm>
            <a:off x="9403080" y="1023936"/>
            <a:ext cx="2788920" cy="528542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7285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40005"/>
            <a:ext cx="11353800" cy="874395"/>
          </a:xfrm>
        </p:spPr>
        <p:txBody>
          <a:bodyPr>
            <a:normAutofit/>
          </a:bodyPr>
          <a:lstStyle/>
          <a:p>
            <a:r>
              <a:rPr lang="ru-RU" dirty="0" smtClean="0"/>
              <a:t>Пример программы: «Формула БИОТЕХ»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838200" y="40005"/>
            <a:ext cx="10515600" cy="8743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924560" y="1330960"/>
            <a:ext cx="9259989" cy="51943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/>
              <a:t>Акселерационная программа</a:t>
            </a:r>
          </a:p>
          <a:p>
            <a:pPr>
              <a:lnSpc>
                <a:spcPct val="15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ru-RU" sz="2400" dirty="0" smtClean="0"/>
              <a:t> 187 участников из 480 претендентов;</a:t>
            </a:r>
          </a:p>
          <a:p>
            <a:pPr>
              <a:lnSpc>
                <a:spcPct val="15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ru-RU" sz="2400" dirty="0"/>
              <a:t> </a:t>
            </a:r>
            <a:r>
              <a:rPr lang="ru-RU" sz="2400" dirty="0" smtClean="0"/>
              <a:t>30 менторов с опытом ведения бизнеса;</a:t>
            </a:r>
          </a:p>
          <a:p>
            <a:pPr>
              <a:lnSpc>
                <a:spcPct val="15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ru-RU" sz="2400" dirty="0" smtClean="0"/>
              <a:t> Студенты и выпускники 28 ведущих ВУЗов;</a:t>
            </a:r>
          </a:p>
          <a:p>
            <a:pPr>
              <a:lnSpc>
                <a:spcPct val="15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ru-RU" sz="2400" dirty="0"/>
              <a:t> </a:t>
            </a:r>
            <a:r>
              <a:rPr lang="ru-RU" sz="2400" dirty="0" smtClean="0"/>
              <a:t>53 </a:t>
            </a:r>
            <a:r>
              <a:rPr lang="ru-RU" sz="2400" dirty="0" smtClean="0"/>
              <a:t>проблема от </a:t>
            </a:r>
            <a:r>
              <a:rPr lang="ru-RU" sz="2400" dirty="0" smtClean="0"/>
              <a:t>42 </a:t>
            </a:r>
            <a:r>
              <a:rPr lang="ru-RU" sz="2400" dirty="0" smtClean="0"/>
              <a:t>индустриальных партнеров;</a:t>
            </a:r>
            <a:endParaRPr lang="en-US" sz="2400" dirty="0" smtClean="0"/>
          </a:p>
          <a:p>
            <a:pPr>
              <a:lnSpc>
                <a:spcPct val="15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sz="2400" dirty="0" smtClean="0"/>
              <a:t> </a:t>
            </a:r>
            <a:r>
              <a:rPr lang="ru-RU" sz="2400" dirty="0" smtClean="0"/>
              <a:t>Время проведения: 11.2015 – 07.2016;</a:t>
            </a:r>
          </a:p>
          <a:p>
            <a:pPr>
              <a:lnSpc>
                <a:spcPct val="15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ru-RU" sz="2400" dirty="0" smtClean="0"/>
              <a:t> Команда организаторов из 8 человек (из них 4 предпринимателя)</a:t>
            </a:r>
            <a:endParaRPr lang="ru-RU" sz="2400" dirty="0"/>
          </a:p>
        </p:txBody>
      </p:sp>
      <p:pic>
        <p:nvPicPr>
          <p:cNvPr id="2050" name="Picture 2" descr="https://scontent-frt3-1.xx.fbcdn.net/hphotos-xft1/t31.0-8/12657400_992681947458892_1202728605333282854_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2" r="22867"/>
          <a:stretch/>
        </p:blipFill>
        <p:spPr bwMode="auto">
          <a:xfrm>
            <a:off x="7747000" y="1741790"/>
            <a:ext cx="3606800" cy="3336403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http://www.bio.msu.ru/res/DictionaryPage/200/IMAGE_FILENAME/var4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2872" y="5882760"/>
            <a:ext cx="719980" cy="727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0" descr="http://www.strelka.com/files/redactor/805e5f599dbba81d8a14e33304d4892f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11" r="8665" b="22719"/>
          <a:stretch>
            <a:fillRect/>
          </a:stretch>
        </p:blipFill>
        <p:spPr bwMode="auto">
          <a:xfrm>
            <a:off x="3739563" y="5786590"/>
            <a:ext cx="751713" cy="905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1"/>
          <p:cNvSpPr txBox="1">
            <a:spLocks noChangeArrowheads="1"/>
          </p:cNvSpPr>
          <p:nvPr/>
        </p:nvSpPr>
        <p:spPr bwMode="auto">
          <a:xfrm>
            <a:off x="1542583" y="6130277"/>
            <a:ext cx="1979242" cy="318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ru-RU" dirty="0"/>
              <a:t>Научный парк МГУ</a:t>
            </a:r>
          </a:p>
        </p:txBody>
      </p:sp>
      <p:sp>
        <p:nvSpPr>
          <p:cNvPr id="22" name="TextBox 13"/>
          <p:cNvSpPr txBox="1">
            <a:spLocks noChangeArrowheads="1"/>
          </p:cNvSpPr>
          <p:nvPr/>
        </p:nvSpPr>
        <p:spPr bwMode="auto">
          <a:xfrm>
            <a:off x="4451170" y="6130276"/>
            <a:ext cx="1511783" cy="318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ru-RU" dirty="0" err="1"/>
              <a:t>Иннопрактика</a:t>
            </a:r>
            <a:endParaRPr lang="ru-RU" altLang="ru-RU" dirty="0"/>
          </a:p>
        </p:txBody>
      </p:sp>
      <p:sp>
        <p:nvSpPr>
          <p:cNvPr id="23" name="TextBox 15"/>
          <p:cNvSpPr txBox="1">
            <a:spLocks noChangeArrowheads="1"/>
          </p:cNvSpPr>
          <p:nvPr/>
        </p:nvSpPr>
        <p:spPr bwMode="auto">
          <a:xfrm>
            <a:off x="9427328" y="5980662"/>
            <a:ext cx="1658130" cy="554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altLang="ru-RU" dirty="0"/>
              <a:t>Биологический </a:t>
            </a:r>
            <a:br>
              <a:rPr lang="ru-RU" altLang="ru-RU" dirty="0"/>
            </a:br>
            <a:r>
              <a:rPr lang="ru-RU" altLang="ru-RU" dirty="0"/>
              <a:t>факультет МГУ</a:t>
            </a:r>
          </a:p>
        </p:txBody>
      </p:sp>
      <p:pic>
        <p:nvPicPr>
          <p:cNvPr id="25" name="Picture 12" descr="http://mediabitch.ru/wp-content/uploads/2015/02/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7613" y="5824897"/>
            <a:ext cx="1886919" cy="865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15" descr="Логотип НП МГУ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727" y="5824897"/>
            <a:ext cx="808037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9803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03740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Ключевые отличия «Формулы»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 Narrow" panose="020B0606020202030204" pitchFamily="34" charset="0"/>
              <a:buChar char="–"/>
            </a:pPr>
            <a:r>
              <a:rPr lang="ru-RU" dirty="0" smtClean="0"/>
              <a:t> </a:t>
            </a:r>
            <a:r>
              <a:rPr lang="ru-RU" b="1" dirty="0" smtClean="0"/>
              <a:t>Работа с индустриальными партнерами</a:t>
            </a:r>
            <a:r>
              <a:rPr lang="ru-RU" dirty="0" smtClean="0"/>
              <a:t>: изначальная верификация рыночных гипотез «на входе» в программу;</a:t>
            </a:r>
          </a:p>
          <a:p>
            <a:pPr>
              <a:buFont typeface="Arial Narrow" panose="020B0606020202030204" pitchFamily="34" charset="0"/>
              <a:buChar char="–"/>
            </a:pPr>
            <a:r>
              <a:rPr lang="ru-RU" dirty="0"/>
              <a:t> </a:t>
            </a:r>
            <a:r>
              <a:rPr lang="ru-RU" b="1" dirty="0" smtClean="0"/>
              <a:t>Постановка актуальных рыночных задач</a:t>
            </a:r>
            <a:r>
              <a:rPr lang="ru-RU" dirty="0" smtClean="0"/>
              <a:t>: команда, которая справилась с поставленной проблемой, получает доступ к заказчикам;</a:t>
            </a:r>
          </a:p>
          <a:p>
            <a:pPr>
              <a:buFont typeface="Arial Narrow" panose="020B0606020202030204" pitchFamily="34" charset="0"/>
              <a:buChar char="–"/>
            </a:pPr>
            <a:r>
              <a:rPr lang="ru-RU" dirty="0"/>
              <a:t> </a:t>
            </a:r>
            <a:r>
              <a:rPr lang="ru-RU" b="1" dirty="0" smtClean="0"/>
              <a:t>Прикладная ориентированность</a:t>
            </a:r>
            <a:r>
              <a:rPr lang="ru-RU" dirty="0" smtClean="0"/>
              <a:t>: </a:t>
            </a:r>
            <a:r>
              <a:rPr lang="ru-RU" dirty="0"/>
              <a:t>р</a:t>
            </a:r>
            <a:r>
              <a:rPr lang="ru-RU" dirty="0" smtClean="0"/>
              <a:t>азработка макета решения, а не идеальной презентации о гипотетическом будущем бизнесе;</a:t>
            </a:r>
          </a:p>
          <a:p>
            <a:pPr>
              <a:buFont typeface="Arial Narrow" panose="020B0606020202030204" pitchFamily="34" charset="0"/>
              <a:buChar char="–"/>
            </a:pPr>
            <a:r>
              <a:rPr lang="ru-RU" dirty="0"/>
              <a:t> </a:t>
            </a:r>
            <a:r>
              <a:rPr lang="ru-RU" b="1" dirty="0" smtClean="0"/>
              <a:t>Глубокая отраслевая специализация</a:t>
            </a:r>
            <a:r>
              <a:rPr lang="ru-RU" dirty="0" smtClean="0"/>
              <a:t>: образовательная программа построена вокруг решения задач и ведется предпринимателями;</a:t>
            </a:r>
          </a:p>
          <a:p>
            <a:pPr>
              <a:buFont typeface="Arial Narrow" panose="020B0606020202030204" pitchFamily="34" charset="0"/>
              <a:buChar char="–"/>
            </a:pPr>
            <a:r>
              <a:rPr lang="ru-RU" dirty="0"/>
              <a:t> </a:t>
            </a:r>
            <a:r>
              <a:rPr lang="ru-RU" b="1" dirty="0" smtClean="0"/>
              <a:t>Три четких траектории для отобранных участников</a:t>
            </a:r>
            <a:r>
              <a:rPr lang="ru-RU" dirty="0" smtClean="0"/>
              <a:t>: свой бизнес в </a:t>
            </a:r>
            <a:r>
              <a:rPr lang="ru-RU" dirty="0" err="1" smtClean="0"/>
              <a:t>стартапе</a:t>
            </a:r>
            <a:r>
              <a:rPr lang="ru-RU" dirty="0" smtClean="0"/>
              <a:t>, карьера в крупной компании, либо заказной НИОКР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564780" y="5801360"/>
            <a:ext cx="9265677" cy="954107"/>
          </a:xfrm>
          <a:prstGeom prst="rect">
            <a:avLst/>
          </a:prstGeom>
          <a:noFill/>
          <a:ln>
            <a:solidFill>
              <a:schemeClr val="accent5"/>
            </a:solidFill>
            <a:prstDash val="lgDash"/>
          </a:ln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/>
              <a:t>Программа выглядит очень просто и логично, но для реализации </a:t>
            </a:r>
            <a:br>
              <a:rPr lang="ru-RU" sz="2800" dirty="0" smtClean="0"/>
            </a:br>
            <a:r>
              <a:rPr lang="ru-RU" sz="2800" dirty="0" smtClean="0"/>
              <a:t>требует отработанной методики и подготовленной команды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7878661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Вопросы особого внимания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22400"/>
            <a:ext cx="10515600" cy="4754563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  <a:buFont typeface="Arial Narrow" panose="020B0606020202030204" pitchFamily="34" charset="0"/>
              <a:buChar char="–"/>
            </a:pPr>
            <a:r>
              <a:rPr lang="ru-RU" sz="4000" dirty="0" smtClean="0"/>
              <a:t> Целевой поиск требуемых компетенций;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Arial Narrow" panose="020B0606020202030204" pitchFamily="34" charset="0"/>
              <a:buChar char="–"/>
            </a:pPr>
            <a:r>
              <a:rPr lang="ru-RU" sz="4000" dirty="0"/>
              <a:t> </a:t>
            </a:r>
            <a:r>
              <a:rPr lang="ru-RU" sz="4000" dirty="0" smtClean="0"/>
              <a:t>Реалистичность поставленных проблем;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Arial Narrow" panose="020B0606020202030204" pitchFamily="34" charset="0"/>
              <a:buChar char="–"/>
            </a:pPr>
            <a:r>
              <a:rPr lang="ru-RU" sz="4000" dirty="0"/>
              <a:t> </a:t>
            </a:r>
            <a:r>
              <a:rPr lang="ru-RU" sz="4000" dirty="0" smtClean="0"/>
              <a:t>Вовлеченность индустриальных партнеров;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Arial Narrow" panose="020B0606020202030204" pitchFamily="34" charset="0"/>
              <a:buChar char="–"/>
            </a:pPr>
            <a:r>
              <a:rPr lang="ru-RU" sz="4000" dirty="0"/>
              <a:t> </a:t>
            </a:r>
            <a:r>
              <a:rPr lang="ru-RU" sz="4000" dirty="0" smtClean="0"/>
              <a:t>Высокая нагрузка на менторов и </a:t>
            </a:r>
            <a:r>
              <a:rPr lang="ru-RU" sz="4000" dirty="0" err="1" smtClean="0"/>
              <a:t>трекеров</a:t>
            </a:r>
            <a:r>
              <a:rPr lang="ru-RU" sz="4000" dirty="0" smtClean="0"/>
              <a:t>;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Arial Narrow" panose="020B0606020202030204" pitchFamily="34" charset="0"/>
              <a:buChar char="–"/>
            </a:pPr>
            <a:r>
              <a:rPr lang="ru-RU" sz="4000" dirty="0"/>
              <a:t> </a:t>
            </a:r>
            <a:r>
              <a:rPr lang="ru-RU" sz="4000" dirty="0" smtClean="0"/>
              <a:t>Стратегический подход к этой работе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Arial Narrow" panose="020B0606020202030204" pitchFamily="34" charset="0"/>
              <a:buChar char="–"/>
            </a:pP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7954114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Arial Narrow">
      <a:majorFont>
        <a:latin typeface="Trebuchet MS"/>
        <a:ea typeface=""/>
        <a:cs typeface=""/>
      </a:majorFont>
      <a:minorFont>
        <a:latin typeface="Arial Narrow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598</TotalTime>
  <Words>412</Words>
  <Application>Microsoft Office PowerPoint</Application>
  <PresentationFormat>Широкоэкранный</PresentationFormat>
  <Paragraphs>65</Paragraphs>
  <Slides>8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Arial</vt:lpstr>
      <vt:lpstr>Arial Narrow</vt:lpstr>
      <vt:lpstr>Calibri</vt:lpstr>
      <vt:lpstr>Courier New</vt:lpstr>
      <vt:lpstr>Symbol</vt:lpstr>
      <vt:lpstr>Trebuchet MS</vt:lpstr>
      <vt:lpstr>Office Theme</vt:lpstr>
      <vt:lpstr>Отраслевой акселератор как инструмент формирования кластеров</vt:lpstr>
      <vt:lpstr>«Стихийное» формирование кластеров </vt:lpstr>
      <vt:lpstr>Модель идеального технопарка</vt:lpstr>
      <vt:lpstr>Акселератор – первый шаг к кластеру</vt:lpstr>
      <vt:lpstr>Отраслевые акселераторы «Формула»</vt:lpstr>
      <vt:lpstr>Пример программы: «Формула БИОТЕХ»</vt:lpstr>
      <vt:lpstr>Ключевые отличия «Формулы»</vt:lpstr>
      <vt:lpstr>Вопросы особого внимания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Отраслевой акселератор проектов «Формула»</dc:title>
  <dc:creator>Alpha</dc:creator>
  <cp:lastModifiedBy>Alpha</cp:lastModifiedBy>
  <cp:revision>44</cp:revision>
  <dcterms:created xsi:type="dcterms:W3CDTF">2016-02-29T11:15:55Z</dcterms:created>
  <dcterms:modified xsi:type="dcterms:W3CDTF">2016-03-24T06:34:52Z</dcterms:modified>
</cp:coreProperties>
</file>