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1" r:id="rId2"/>
    <p:sldId id="374" r:id="rId3"/>
    <p:sldId id="365" r:id="rId4"/>
    <p:sldId id="376" r:id="rId5"/>
    <p:sldId id="377" r:id="rId6"/>
    <p:sldId id="379" r:id="rId7"/>
    <p:sldId id="375" r:id="rId8"/>
    <p:sldId id="373" r:id="rId9"/>
    <p:sldId id="28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45" autoAdjust="0"/>
  </p:normalViewPr>
  <p:slideViewPr>
    <p:cSldViewPr>
      <p:cViewPr varScale="1">
        <p:scale>
          <a:sx n="71" d="100"/>
          <a:sy n="71" d="100"/>
        </p:scale>
        <p:origin x="-90" y="-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импорт продовольственных товаров и сельскохозяйственного сырья, млрд долл. США</c:v>
                </c:pt>
              </c:strCache>
            </c:strRef>
          </c:tx>
          <c:dLbls>
            <c:dLbl>
              <c:idx val="0"/>
              <c:layout>
                <c:manualLayout>
                  <c:x val="-3.9751740918932944E-2"/>
                  <c:y val="5.4531571983254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751570761920568E-2"/>
                  <c:y val="7.1060497603088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17.399999999999999</c:v>
                </c:pt>
                <c:pt idx="1">
                  <c:v>21.6</c:v>
                </c:pt>
                <c:pt idx="2">
                  <c:v>27.6</c:v>
                </c:pt>
                <c:pt idx="3">
                  <c:v>35.200000000000003</c:v>
                </c:pt>
                <c:pt idx="4" formatCode="0.0">
                  <c:v>30</c:v>
                </c:pt>
                <c:pt idx="5">
                  <c:v>36.5</c:v>
                </c:pt>
                <c:pt idx="6">
                  <c:v>42.5</c:v>
                </c:pt>
                <c:pt idx="7">
                  <c:v>40.6</c:v>
                </c:pt>
                <c:pt idx="8">
                  <c:v>43.2</c:v>
                </c:pt>
                <c:pt idx="9">
                  <c:v>39.9</c:v>
                </c:pt>
                <c:pt idx="10">
                  <c:v>26.5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курс доллара США, руб.</c:v>
                </c:pt>
              </c:strCache>
            </c:strRef>
          </c:tx>
          <c:dLbls>
            <c:dLbl>
              <c:idx val="0"/>
              <c:layout>
                <c:manualLayout>
                  <c:x val="-4.3068611561318221E-2"/>
                  <c:y val="-7.6570139476367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229605618584537E-2"/>
                  <c:y val="-7.1060497603088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255133424367352E-2"/>
                  <c:y val="-7.1060497603088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28.7</c:v>
                </c:pt>
                <c:pt idx="1">
                  <c:v>27.18</c:v>
                </c:pt>
                <c:pt idx="2">
                  <c:v>25.57</c:v>
                </c:pt>
                <c:pt idx="3">
                  <c:v>24.810000000000002</c:v>
                </c:pt>
                <c:pt idx="4">
                  <c:v>31.68</c:v>
                </c:pt>
                <c:pt idx="5">
                  <c:v>30.36</c:v>
                </c:pt>
                <c:pt idx="6">
                  <c:v>29.35</c:v>
                </c:pt>
                <c:pt idx="7">
                  <c:v>31.07</c:v>
                </c:pt>
                <c:pt idx="8">
                  <c:v>31.82</c:v>
                </c:pt>
                <c:pt idx="9">
                  <c:v>37.97</c:v>
                </c:pt>
                <c:pt idx="10">
                  <c:v>60.660000000000004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2954752"/>
        <c:axId val="136445952"/>
      </c:lineChart>
      <c:catAx>
        <c:axId val="13295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445952"/>
        <c:crosses val="autoZero"/>
        <c:auto val="1"/>
        <c:lblAlgn val="ctr"/>
        <c:lblOffset val="100"/>
        <c:noMultiLvlLbl val="0"/>
      </c:catAx>
      <c:valAx>
        <c:axId val="13644595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954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421131182131633E-2"/>
          <c:y val="7.8402668416448107E-2"/>
          <c:w val="0.88960501260872082"/>
          <c:h val="0.587368985126856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Пороговое значение Доктрины продовольственной безопасности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Зерно</c:v>
                </c:pt>
                <c:pt idx="1">
                  <c:v>Сахар</c:v>
                </c:pt>
                <c:pt idx="2">
                  <c:v>Растительное масло</c:v>
                </c:pt>
                <c:pt idx="3">
                  <c:v>Картофель</c:v>
                </c:pt>
                <c:pt idx="4">
                  <c:v>Мясо и мясопродукты</c:v>
                </c:pt>
                <c:pt idx="5">
                  <c:v>Молоко и молокопродукты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95</c:v>
                </c:pt>
                <c:pt idx="1">
                  <c:v>80</c:v>
                </c:pt>
                <c:pt idx="2">
                  <c:v>80</c:v>
                </c:pt>
                <c:pt idx="3">
                  <c:v>95</c:v>
                </c:pt>
                <c:pt idx="4">
                  <c:v>85</c:v>
                </c:pt>
                <c:pt idx="5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г. (оценка)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Зерно</c:v>
                </c:pt>
                <c:pt idx="1">
                  <c:v>Сахар</c:v>
                </c:pt>
                <c:pt idx="2">
                  <c:v>Растительное масло</c:v>
                </c:pt>
                <c:pt idx="3">
                  <c:v>Картофель</c:v>
                </c:pt>
                <c:pt idx="4">
                  <c:v>Мясо и мясопродукты</c:v>
                </c:pt>
                <c:pt idx="5">
                  <c:v>Молоко и молокопродукты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99.1</c:v>
                </c:pt>
                <c:pt idx="1">
                  <c:v>83.5</c:v>
                </c:pt>
                <c:pt idx="2">
                  <c:v>83.9</c:v>
                </c:pt>
                <c:pt idx="3">
                  <c:v>97.3</c:v>
                </c:pt>
                <c:pt idx="4">
                  <c:v>88.7</c:v>
                </c:pt>
                <c:pt idx="5">
                  <c:v>81.2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3068288"/>
        <c:axId val="133069824"/>
      </c:barChart>
      <c:catAx>
        <c:axId val="13306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3069824"/>
        <c:crosses val="autoZero"/>
        <c:auto val="1"/>
        <c:lblAlgn val="ctr"/>
        <c:lblOffset val="100"/>
        <c:noMultiLvlLbl val="0"/>
      </c:catAx>
      <c:valAx>
        <c:axId val="13306982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4">
            <a:noFill/>
          </a:ln>
        </c:spPr>
        <c:crossAx val="133068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2015*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98.8</c:v>
                </c:pt>
                <c:pt idx="1">
                  <c:v>78.099999999999994</c:v>
                </c:pt>
                <c:pt idx="2" formatCode="0.0">
                  <c:v>89.074805978954529</c:v>
                </c:pt>
                <c:pt idx="3">
                  <c:v>134.80000000000001</c:v>
                </c:pt>
                <c:pt idx="4">
                  <c:v>101</c:v>
                </c:pt>
                <c:pt idx="5">
                  <c:v>103.9</c:v>
                </c:pt>
                <c:pt idx="6">
                  <c:v>94.7</c:v>
                </c:pt>
                <c:pt idx="7">
                  <c:v>89.1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4234624"/>
        <c:axId val="84248064"/>
      </c:barChart>
      <c:catAx>
        <c:axId val="8423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800"/>
            </a:pPr>
            <a:endParaRPr lang="ru-RU"/>
          </a:p>
        </c:txPr>
        <c:crossAx val="84248064"/>
        <c:crossesAt val="100"/>
        <c:auto val="1"/>
        <c:lblAlgn val="ctr"/>
        <c:lblOffset val="100"/>
        <c:noMultiLvlLbl val="0"/>
      </c:catAx>
      <c:valAx>
        <c:axId val="84248064"/>
        <c:scaling>
          <c:orientation val="minMax"/>
          <c:max val="150"/>
          <c:min val="50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400"/>
            </a:pPr>
            <a:endParaRPr lang="ru-RU"/>
          </a:p>
        </c:txPr>
        <c:crossAx val="842346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Прирост производства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мясо и мясопродукты</c:v>
                </c:pt>
                <c:pt idx="1">
                  <c:v>молоко и молокопродукты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403</c:v>
                </c:pt>
                <c:pt idx="1">
                  <c:v>-10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Прирост импорта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мясо и мясопродукты</c:v>
                </c:pt>
                <c:pt idx="1">
                  <c:v>молоко и молокопродукты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-631</c:v>
                </c:pt>
                <c:pt idx="1">
                  <c:v>-2144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550400"/>
        <c:axId val="109660032"/>
      </c:barChart>
      <c:catAx>
        <c:axId val="10855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b="1"/>
            </a:pPr>
            <a:endParaRPr lang="ru-RU"/>
          </a:p>
        </c:txPr>
        <c:crossAx val="109660032"/>
        <c:crossesAt val="100"/>
        <c:auto val="1"/>
        <c:lblAlgn val="ctr"/>
        <c:lblOffset val="100"/>
        <c:noMultiLvlLbl val="0"/>
      </c:catAx>
      <c:valAx>
        <c:axId val="1096600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low"/>
        <c:crossAx val="1085504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Рентабельность, %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400" b="1">
                    <a:effectLst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Лист1!$A$2:$A$17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2015*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215</c:v>
                </c:pt>
                <c:pt idx="1">
                  <c:v>219</c:v>
                </c:pt>
                <c:pt idx="2">
                  <c:v>227</c:v>
                </c:pt>
                <c:pt idx="3">
                  <c:v>231</c:v>
                </c:pt>
                <c:pt idx="4">
                  <c:v>232</c:v>
                </c:pt>
                <c:pt idx="5">
                  <c:v>234</c:v>
                </c:pt>
                <c:pt idx="6">
                  <c:v>237</c:v>
                </c:pt>
                <c:pt idx="7">
                  <c:v>240</c:v>
                </c:pt>
                <c:pt idx="8">
                  <c:v>242</c:v>
                </c:pt>
                <c:pt idx="9">
                  <c:v>244</c:v>
                </c:pt>
                <c:pt idx="10">
                  <c:v>247</c:v>
                </c:pt>
                <c:pt idx="11">
                  <c:v>246</c:v>
                </c:pt>
                <c:pt idx="12">
                  <c:v>249</c:v>
                </c:pt>
                <c:pt idx="13">
                  <c:v>248</c:v>
                </c:pt>
                <c:pt idx="14">
                  <c:v>244</c:v>
                </c:pt>
                <c:pt idx="15">
                  <c:v>230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8564480"/>
        <c:axId val="109658496"/>
      </c:barChart>
      <c:catAx>
        <c:axId val="10856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5400000" vert="horz"/>
          <a:lstStyle/>
          <a:p>
            <a:pPr>
              <a:defRPr sz="1400"/>
            </a:pPr>
            <a:endParaRPr lang="ru-RU"/>
          </a:p>
        </c:txPr>
        <c:crossAx val="109658496"/>
        <c:crosses val="autoZero"/>
        <c:auto val="1"/>
        <c:lblAlgn val="ctr"/>
        <c:lblOffset val="100"/>
        <c:noMultiLvlLbl val="0"/>
      </c:catAx>
      <c:valAx>
        <c:axId val="1096584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108564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058063417596205E-2"/>
          <c:y val="3.555530669951569E-2"/>
          <c:w val="0.93588387316481014"/>
          <c:h val="0.733421479273829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91436940159964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2015*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58</c:v>
                </c:pt>
                <c:pt idx="1">
                  <c:v>61</c:v>
                </c:pt>
                <c:pt idx="2">
                  <c:v>66</c:v>
                </c:pt>
                <c:pt idx="3">
                  <c:v>66</c:v>
                </c:pt>
                <c:pt idx="4">
                  <c:v>69</c:v>
                </c:pt>
                <c:pt idx="5">
                  <c:v>71</c:v>
                </c:pt>
                <c:pt idx="6">
                  <c:v>74</c:v>
                </c:pt>
                <c:pt idx="7">
                  <c:v>75</c:v>
                </c:pt>
                <c:pt idx="8">
                  <c:v>74</c:v>
                </c:pt>
                <c:pt idx="9">
                  <c:v>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1264384"/>
        <c:axId val="141265920"/>
      </c:barChart>
      <c:catAx>
        <c:axId val="14126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5400000" vert="horz"/>
          <a:lstStyle/>
          <a:p>
            <a:pPr>
              <a:defRPr sz="1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41265920"/>
        <c:crosses val="autoZero"/>
        <c:auto val="1"/>
        <c:lblAlgn val="ctr"/>
        <c:lblOffset val="100"/>
        <c:noMultiLvlLbl val="0"/>
      </c:catAx>
      <c:valAx>
        <c:axId val="141265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41264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 роста ВВП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 (прогноз)</c:v>
                </c:pt>
                <c:pt idx="3">
                  <c:v>2017 (прогноз)</c:v>
                </c:pt>
                <c:pt idx="4">
                  <c:v>2018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100.7</c:v>
                </c:pt>
                <c:pt idx="1">
                  <c:v>96.3</c:v>
                </c:pt>
                <c:pt idx="2">
                  <c:v>99.011641385108632</c:v>
                </c:pt>
                <c:pt idx="3">
                  <c:v>101.33005645250921</c:v>
                </c:pt>
                <c:pt idx="4">
                  <c:v>102.2570964164351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Реальные располагаемые доходы населения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 (прогноз)</c:v>
                </c:pt>
                <c:pt idx="3">
                  <c:v>2017 (прогноз)</c:v>
                </c:pt>
                <c:pt idx="4">
                  <c:v>2018 (прогноз)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99.3</c:v>
                </c:pt>
                <c:pt idx="1">
                  <c:v>96</c:v>
                </c:pt>
                <c:pt idx="2">
                  <c:v>96.330540326221467</c:v>
                </c:pt>
                <c:pt idx="3">
                  <c:v>99.805630380086512</c:v>
                </c:pt>
                <c:pt idx="4">
                  <c:v>100.89896058245822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4234240"/>
        <c:axId val="84247680"/>
      </c:lineChart>
      <c:catAx>
        <c:axId val="8423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8100"/>
        </c:spPr>
        <c:crossAx val="84247680"/>
        <c:crossesAt val="100"/>
        <c:auto val="1"/>
        <c:lblAlgn val="ctr"/>
        <c:lblOffset val="100"/>
        <c:noMultiLvlLbl val="0"/>
      </c:catAx>
      <c:valAx>
        <c:axId val="8424768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4234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090001-D01D-4A7C-AB37-55D14241C134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7DF279-B970-4679-8C7E-CF26FFBA9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42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2BD59-1B34-4654-BB3C-0D8B0817719F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14CB68-4F23-4B8A-B64C-2B4F77C66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2391-B632-454C-A406-C296C16049A2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2860-FFDA-4489-B3E5-C016EDEF1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D31A2-7ECA-4684-A496-909DA17F27DB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A8180-EC6B-4303-93D9-8465D6695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1352F-06DC-4263-840C-5D4ED5BCCDA0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67FF-B919-435A-9A17-159C862EE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C8B24-410A-49CC-8AFB-42BBB5B58616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FD12-BC6E-4C4D-97BC-77737BD20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6F0CE-973A-4316-8E8B-115BC97D4DA6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735A-B84E-403F-9805-2CB763A83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ECD0D6-5DA0-4F31-B4F3-D1F4C886E1EB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81BA86-3FA0-4AD6-9409-06F88E59D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2EFA6-6F6E-4E35-8086-0C829339B2D4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D62E-29C5-44D6-8303-2B37BA851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E0531-07DA-48C9-A0DC-877015C91356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DC548-60BA-46A8-B186-3DEC2955C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0C65D-6FD8-441C-8C25-A146DB9CD076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B8B3-8563-4EDB-B6CD-8979D13B3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E230-4B2D-4E55-9001-419257475F4D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4833A-8E34-412C-A323-F734EE97A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3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3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E272A7-18BB-4660-A3F5-25135517A89F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BDEA71-22FE-4F97-9620-451724E63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16" r:id="rId3"/>
    <p:sldLayoutId id="2147483717" r:id="rId4"/>
    <p:sldLayoutId id="2147483724" r:id="rId5"/>
    <p:sldLayoutId id="2147483725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ctrTitle"/>
          </p:nvPr>
        </p:nvSpPr>
        <p:spPr>
          <a:xfrm>
            <a:off x="457200" y="2391023"/>
            <a:ext cx="8458200" cy="1470025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Проблемы обеспечения продовольственной безопасности </a:t>
            </a:r>
            <a:br>
              <a:rPr lang="ru-RU" sz="3200" dirty="0" smtClean="0"/>
            </a:br>
            <a:r>
              <a:rPr lang="ru-RU" sz="3200" dirty="0" smtClean="0"/>
              <a:t>в условиях </a:t>
            </a:r>
            <a:r>
              <a:rPr lang="ru-RU" sz="3200" dirty="0" err="1" smtClean="0"/>
              <a:t>импортозамещения</a:t>
            </a:r>
            <a:endParaRPr lang="ru-RU" sz="3200" dirty="0" smtClean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23256" y="3933056"/>
            <a:ext cx="4953000" cy="1752600"/>
          </a:xfrm>
        </p:spPr>
        <p:txBody>
          <a:bodyPr/>
          <a:lstStyle/>
          <a:p>
            <a:r>
              <a:rPr lang="ru-RU" sz="1800" dirty="0" smtClean="0"/>
              <a:t>Чекалин Вячеслав Сергеевич,</a:t>
            </a:r>
          </a:p>
          <a:p>
            <a:r>
              <a:rPr lang="ru-RU" sz="1800" dirty="0" smtClean="0"/>
              <a:t>зав. отделом ВНИИЭСХ, к.э.н.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142875" y="571500"/>
            <a:ext cx="8858250" cy="115411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Динамика импорта продовольственных товаров и сельскохозяйственного сырья, курса долл. США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EADBAEF-35B8-4200-9022-B6D5BD725E32}" type="slidenum">
              <a:rPr lang="ru-RU" smtClean="0"/>
              <a:pPr/>
              <a:t>2</a:t>
            </a:fld>
            <a:endParaRPr lang="ru-RU" dirty="0" smtClean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03817992"/>
              </p:ext>
            </p:extLst>
          </p:nvPr>
        </p:nvGraphicFramePr>
        <p:xfrm>
          <a:off x="251520" y="1916831"/>
          <a:ext cx="8640960" cy="432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10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142875" y="571500"/>
            <a:ext cx="8858250" cy="11541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</a:rPr>
              <a:t>Удельный вес отечественной продукции 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в общем объеме ресурсов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(с учетом структуры переходящих запасов, %)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5286177"/>
              </p:ext>
            </p:extLst>
          </p:nvPr>
        </p:nvGraphicFramePr>
        <p:xfrm>
          <a:off x="179512" y="1928813"/>
          <a:ext cx="871296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EADBAEF-35B8-4200-9022-B6D5BD725E32}" type="slidenum">
              <a:rPr lang="ru-RU" smtClean="0"/>
              <a:pPr/>
              <a:t>3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299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11541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Динамика инвестиций в сельское хозяйство,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охоту и лесное </a:t>
            </a:r>
            <a:r>
              <a:rPr lang="ru-RU" sz="2400" b="1" dirty="0" smtClean="0">
                <a:solidFill>
                  <a:schemeClr val="tx1"/>
                </a:solidFill>
              </a:rPr>
              <a:t>хозяйство, </a:t>
            </a:r>
            <a:r>
              <a:rPr lang="ru-RU" sz="2400" b="1" dirty="0" smtClean="0">
                <a:solidFill>
                  <a:schemeClr val="tx1"/>
                </a:solidFill>
              </a:rPr>
              <a:t>%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EADBAEF-35B8-4200-9022-B6D5BD725E32}" type="slidenum">
              <a:rPr lang="ru-RU" smtClean="0"/>
              <a:pPr/>
              <a:t>4</a:t>
            </a:fld>
            <a:endParaRPr lang="ru-RU" dirty="0" smtClean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76639842"/>
              </p:ext>
            </p:extLst>
          </p:nvPr>
        </p:nvGraphicFramePr>
        <p:xfrm>
          <a:off x="251520" y="2143125"/>
          <a:ext cx="8640960" cy="4022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70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11541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Динамика производства и импорта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мясо и мясопродуктов, молока и молокопродуктов, тыс. т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EADBAEF-35B8-4200-9022-B6D5BD725E32}" type="slidenum">
              <a:rPr lang="ru-RU" smtClean="0"/>
              <a:pPr/>
              <a:t>5</a:t>
            </a:fld>
            <a:endParaRPr lang="ru-RU" dirty="0" smtClean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53556017"/>
              </p:ext>
            </p:extLst>
          </p:nvPr>
        </p:nvGraphicFramePr>
        <p:xfrm>
          <a:off x="251520" y="1844824"/>
          <a:ext cx="8640960" cy="432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50197" y="608400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2015 г. по сравнению с 2014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4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142844" y="481802"/>
            <a:ext cx="8786874" cy="642942"/>
          </a:xfrm>
          <a:noFill/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Динамика </a:t>
            </a:r>
            <a:r>
              <a:rPr lang="ru-RU" sz="2400" b="1" dirty="0" smtClean="0">
                <a:solidFill>
                  <a:schemeClr val="tx1"/>
                </a:solidFill>
              </a:rPr>
              <a:t>потребления и </a:t>
            </a:r>
            <a:r>
              <a:rPr lang="ru-RU" sz="2400" b="1" dirty="0">
                <a:solidFill>
                  <a:schemeClr val="tx1"/>
                </a:solidFill>
              </a:rPr>
              <a:t>импорта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мясо и мясопродуктов, молока и </a:t>
            </a:r>
            <a:r>
              <a:rPr lang="ru-RU" sz="2400" b="1" dirty="0" smtClean="0">
                <a:solidFill>
                  <a:schemeClr val="tx1"/>
                </a:solidFill>
              </a:rPr>
              <a:t>молокопродуктов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72C8A-D59D-416F-982F-766FC57CAD2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93424457"/>
              </p:ext>
            </p:extLst>
          </p:nvPr>
        </p:nvGraphicFramePr>
        <p:xfrm>
          <a:off x="214282" y="2301952"/>
          <a:ext cx="4357718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1516134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40" b="1" i="0" u="none" strike="noStrike" kern="1200" baseline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Потребление молока 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молокопродуктов</a:t>
            </a:r>
            <a:endPara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417804420"/>
              </p:ext>
            </p:extLst>
          </p:nvPr>
        </p:nvGraphicFramePr>
        <p:xfrm>
          <a:off x="4643438" y="2301952"/>
          <a:ext cx="435771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0" y="1516133"/>
            <a:ext cx="4357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40" b="1" i="0" u="none" strike="noStrike" kern="1200" baseline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Потребление 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мяса и мясопродуктов</a:t>
            </a:r>
            <a:endParaRPr lang="ru-RU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5589240"/>
            <a:ext cx="86439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Потребление продуктов питания в сельской местности по сравнению с городом в среднем на 10% ниже </a:t>
            </a:r>
          </a:p>
          <a:p>
            <a:endParaRPr lang="ru-RU" dirty="0" smtClean="0"/>
          </a:p>
          <a:p>
            <a:r>
              <a:rPr lang="ru-RU" sz="1200" dirty="0" smtClean="0"/>
              <a:t>* 2015 г. оценка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84863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11541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Прогноз динамики ВВП и реальных располагаемых доходов, %</a:t>
            </a:r>
            <a:r>
              <a:rPr lang="ru-RU" sz="2600" b="1" dirty="0" smtClean="0">
                <a:solidFill>
                  <a:schemeClr val="tx1"/>
                </a:solidFill>
              </a:rPr>
              <a:t/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Минэкономразвития России, октябрь 2015, вариант при цене нефти  40</a:t>
            </a:r>
            <a:r>
              <a:rPr lang="en-US" sz="1800" b="1" dirty="0" smtClean="0">
                <a:solidFill>
                  <a:schemeClr val="tx1"/>
                </a:solidFill>
              </a:rPr>
              <a:t>$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EADBAEF-35B8-4200-9022-B6D5BD725E32}" type="slidenum">
              <a:rPr lang="ru-RU" smtClean="0"/>
              <a:pPr/>
              <a:t>7</a:t>
            </a:fld>
            <a:endParaRPr lang="ru-RU" dirty="0" smtClean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52699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995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48866"/>
            <a:ext cx="8229600" cy="4324350"/>
          </a:xfrm>
        </p:spPr>
        <p:txBody>
          <a:bodyPr/>
          <a:lstStyle/>
          <a:p>
            <a:r>
              <a:rPr lang="ru-RU" sz="2400" dirty="0" smtClean="0"/>
              <a:t>Достижение </a:t>
            </a:r>
            <a:r>
              <a:rPr lang="ru-RU" sz="2400" dirty="0"/>
              <a:t>соответствия между заявленной стратегической целью – </a:t>
            </a:r>
            <a:r>
              <a:rPr lang="ru-RU" sz="2400" dirty="0" err="1" smtClean="0"/>
              <a:t>импортозамещением</a:t>
            </a:r>
            <a:r>
              <a:rPr lang="ru-RU" sz="2400" dirty="0" smtClean="0"/>
              <a:t> и обеспечением </a:t>
            </a:r>
            <a:r>
              <a:rPr lang="ru-RU" sz="2400" dirty="0"/>
              <a:t>макроэкономических условий, обеспечивающих достижение этой </a:t>
            </a:r>
            <a:r>
              <a:rPr lang="ru-RU" sz="2400" dirty="0" smtClean="0"/>
              <a:t>цели</a:t>
            </a:r>
          </a:p>
          <a:p>
            <a:endParaRPr lang="ru-RU" sz="2400" dirty="0" smtClean="0"/>
          </a:p>
          <a:p>
            <a:r>
              <a:rPr lang="ru-RU" sz="2400" dirty="0" smtClean="0"/>
              <a:t>Корректировка Доктрины </a:t>
            </a:r>
            <a:r>
              <a:rPr lang="ru-RU" sz="2400" dirty="0"/>
              <a:t>продовольственной </a:t>
            </a:r>
            <a:r>
              <a:rPr lang="ru-RU" sz="2400" dirty="0" smtClean="0"/>
              <a:t>безопасности в целях обеспечения защиты </a:t>
            </a:r>
            <a:r>
              <a:rPr lang="ru-RU" sz="2400" dirty="0"/>
              <a:t>не только производителей, но и потребителей сельскохозяйственной продукции и </a:t>
            </a:r>
            <a:r>
              <a:rPr lang="ru-RU" sz="2400" dirty="0" smtClean="0"/>
              <a:t>продовольствия</a:t>
            </a:r>
          </a:p>
          <a:p>
            <a:endParaRPr lang="ru-RU" sz="2400" dirty="0"/>
          </a:p>
          <a:p>
            <a:r>
              <a:rPr lang="ru-RU" sz="2400" dirty="0" smtClean="0"/>
              <a:t>Разработка Стратегии долгосрочного устойчивого развития агропромышленного комплекса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C67FF-B919-435A-9A17-159C862EE64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112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3"/>
          <p:cNvSpPr>
            <a:spLocks noGrp="1"/>
          </p:cNvSpPr>
          <p:nvPr>
            <p:ph type="title"/>
          </p:nvPr>
        </p:nvSpPr>
        <p:spPr>
          <a:xfrm>
            <a:off x="457200" y="257810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mtClean="0"/>
              <a:t>Благодарю за внимание!</a:t>
            </a: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Georgia" pitchFamily="18" charset="0"/>
              <a:buNone/>
            </a:pPr>
            <a:endParaRPr lang="ru-RU" sz="4400" smtClean="0"/>
          </a:p>
          <a:p>
            <a:pPr algn="ctr" eaLnBrk="1" hangingPunct="1">
              <a:buFont typeface="Georgia" pitchFamily="18" charset="0"/>
              <a:buNone/>
            </a:pPr>
            <a:endParaRPr lang="ru-RU" sz="4400" smtClean="0"/>
          </a:p>
          <a:p>
            <a:pPr eaLnBrk="1" hangingPunct="1">
              <a:buFont typeface="Georgia" pitchFamily="18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2962</TotalTime>
  <Words>151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Проблемы обеспечения продовольственной безопасности  в условиях импортозамещения</vt:lpstr>
      <vt:lpstr>Динамика импорта продовольственных товаров и сельскохозяйственного сырья, курса долл. США</vt:lpstr>
      <vt:lpstr>Удельный вес отечественной продукции  в общем объеме ресурсов (с учетом структуры переходящих запасов, %)</vt:lpstr>
      <vt:lpstr>Динамика инвестиций в сельское хозяйство,  охоту и лесное хозяйство, %</vt:lpstr>
      <vt:lpstr>Динамика производства и импорта  мясо и мясопродуктов, молока и молокопродуктов, тыс. т</vt:lpstr>
      <vt:lpstr>Динамика потребления и импорта  мясо и мясопродуктов, молока и молокопродуктов</vt:lpstr>
      <vt:lpstr>Прогноз динамики ВВП и реальных располагаемых доходов, % Минэкономразвития России, октябрь 2015, вариант при цене нефти  40$</vt:lpstr>
      <vt:lpstr>Презентация PowerPoint</vt:lpstr>
      <vt:lpstr>Благодарю за внимание!</vt:lpstr>
    </vt:vector>
  </TitlesOfParts>
  <Company>Vniiesh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Vniiesh-205</dc:creator>
  <cp:lastModifiedBy>1</cp:lastModifiedBy>
  <cp:revision>334</cp:revision>
  <dcterms:created xsi:type="dcterms:W3CDTF">2012-04-26T06:21:17Z</dcterms:created>
  <dcterms:modified xsi:type="dcterms:W3CDTF">2016-03-23T10:42:42Z</dcterms:modified>
</cp:coreProperties>
</file>