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09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7" r:id="rId18"/>
    <p:sldId id="289" r:id="rId19"/>
    <p:sldId id="291" r:id="rId20"/>
    <p:sldId id="293" r:id="rId21"/>
    <p:sldId id="295" r:id="rId22"/>
    <p:sldId id="307" r:id="rId23"/>
    <p:sldId id="297" r:id="rId24"/>
    <p:sldId id="299" r:id="rId25"/>
    <p:sldId id="301" r:id="rId26"/>
    <p:sldId id="303" r:id="rId27"/>
    <p:sldId id="305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5FF11-4D31-43E6-8054-F5D15B9D1F10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1E0A5-436B-4EC6-BDBE-78D55C60F6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1D112-DD7B-41EC-A339-EC3169F040AC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1D112-DD7B-41EC-A339-EC3169F040AC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DAF38AD9-FB40-4E44-BCCC-C3BEB45DC2A3}" type="slidenum">
              <a:rPr lang="ru-RU" smtClean="0">
                <a:latin typeface="Arial" charset="0"/>
              </a:rPr>
              <a:pPr eaLnBrk="1" hangingPunct="1"/>
              <a:t>25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ru-RU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Zagorski 13.07.2012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BBAA-74B9-42EC-951E-663B6F5143E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9872-FBE1-4583-99DC-5022C3D90CAB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2591-2E2D-485D-956A-2D6EF30542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German-Russian Relations </a:t>
            </a:r>
            <a:r>
              <a:rPr lang="de-DE" b="1" dirty="0" err="1" smtClean="0"/>
              <a:t>as</a:t>
            </a:r>
            <a:r>
              <a:rPr lang="de-DE" b="1" dirty="0" smtClean="0"/>
              <a:t> a </a:t>
            </a:r>
            <a:r>
              <a:rPr lang="de-DE" b="1" dirty="0" err="1" smtClean="0"/>
              <a:t>Factor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EU‘s Eastern Policy: Goals, </a:t>
            </a:r>
            <a:r>
              <a:rPr lang="de-DE" b="1" dirty="0" err="1" smtClean="0"/>
              <a:t>Consequences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Shifts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Paradigm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Prof. Dr. Peter W. Schulze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b="1" dirty="0" smtClean="0"/>
              <a:t>Institut für Politische Wissenschaft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b="1" dirty="0" smtClean="0"/>
              <a:t>Georg August Universität Göttingen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>Paper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Moskau/MEF March 2014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Public </a:t>
            </a:r>
            <a:r>
              <a:rPr lang="de-DE" sz="3600" b="1" dirty="0" err="1" smtClean="0"/>
              <a:t>debt</a:t>
            </a:r>
            <a:endParaRPr lang="de-DE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12067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Annual New Public </a:t>
            </a:r>
            <a:r>
              <a:rPr lang="de-DE" dirty="0" err="1" smtClean="0"/>
              <a:t>Debts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3432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Investments: </a:t>
            </a:r>
            <a:r>
              <a:rPr lang="de-DE" dirty="0" err="1" smtClean="0"/>
              <a:t>incoming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3816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Total Investments 2010-2012</a:t>
            </a:r>
            <a:br>
              <a:rPr lang="de-DE" dirty="0" smtClean="0"/>
            </a:br>
            <a:r>
              <a:rPr lang="de-DE" dirty="0" smtClean="0"/>
              <a:t>Countries </a:t>
            </a:r>
            <a:r>
              <a:rPr lang="de-DE" dirty="0" err="1" smtClean="0"/>
              <a:t>of</a:t>
            </a:r>
            <a:r>
              <a:rPr lang="de-DE" dirty="0" smtClean="0"/>
              <a:t> Origin, </a:t>
            </a:r>
            <a:r>
              <a:rPr lang="de-DE" dirty="0" err="1" smtClean="0"/>
              <a:t>Sectors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2" y="2591594"/>
            <a:ext cx="6200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GDP in International </a:t>
            </a:r>
            <a:r>
              <a:rPr lang="de-DE" dirty="0" err="1" smtClean="0"/>
              <a:t>Comparison</a:t>
            </a: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55" y="1556792"/>
            <a:ext cx="842355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err="1" smtClean="0"/>
              <a:t>Russian</a:t>
            </a:r>
            <a:r>
              <a:rPr lang="de-DE" sz="3600" b="1" dirty="0" smtClean="0"/>
              <a:t> GDP in intern </a:t>
            </a:r>
            <a:r>
              <a:rPr lang="de-DE" sz="3600" b="1" dirty="0" err="1" smtClean="0"/>
              <a:t>Comparison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GDP </a:t>
            </a:r>
            <a:r>
              <a:rPr lang="de-DE" dirty="0" err="1" smtClean="0"/>
              <a:t>growth</a:t>
            </a:r>
            <a:r>
              <a:rPr lang="de-DE" dirty="0" smtClean="0"/>
              <a:t> in 2012 </a:t>
            </a:r>
            <a:r>
              <a:rPr lang="de-DE" dirty="0" err="1" smtClean="0"/>
              <a:t>of</a:t>
            </a:r>
            <a:r>
              <a:rPr lang="de-DE" dirty="0" smtClean="0"/>
              <a:t> 3,4%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in 2013 </a:t>
            </a:r>
            <a:r>
              <a:rPr lang="de-DE" dirty="0" err="1" smtClean="0"/>
              <a:t>to</a:t>
            </a:r>
            <a:r>
              <a:rPr lang="de-DE" dirty="0" smtClean="0"/>
              <a:t> 1,8%; </a:t>
            </a:r>
          </a:p>
          <a:p>
            <a:r>
              <a:rPr lang="de-DE" dirty="0" err="1" smtClean="0"/>
              <a:t>Only</a:t>
            </a:r>
            <a:r>
              <a:rPr lang="de-DE" dirty="0" smtClean="0"/>
              <a:t> in 2014 </a:t>
            </a:r>
            <a:r>
              <a:rPr lang="de-DE" dirty="0" err="1" smtClean="0"/>
              <a:t>there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</a:t>
            </a:r>
            <a:r>
              <a:rPr lang="de-DE" dirty="0" err="1" smtClean="0"/>
              <a:t>decline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–minus 0,7 %, </a:t>
            </a:r>
            <a:r>
              <a:rPr lang="de-DE" dirty="0" err="1" smtClean="0"/>
              <a:t>eventually</a:t>
            </a:r>
            <a:r>
              <a:rPr lang="de-DE" dirty="0" smtClean="0"/>
              <a:t> </a:t>
            </a:r>
            <a:r>
              <a:rPr lang="de-DE" dirty="0" err="1" smtClean="0"/>
              <a:t>reaching</a:t>
            </a:r>
            <a:r>
              <a:rPr lang="de-DE" dirty="0" smtClean="0"/>
              <a:t> 2,7% in 2017.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comparison</a:t>
            </a:r>
            <a:r>
              <a:rPr lang="de-DE" dirty="0" smtClean="0"/>
              <a:t>:</a:t>
            </a:r>
          </a:p>
          <a:p>
            <a:r>
              <a:rPr lang="de-DE" dirty="0" smtClean="0"/>
              <a:t>China 2012 , </a:t>
            </a:r>
            <a:r>
              <a:rPr lang="de-DE" dirty="0" err="1" smtClean="0"/>
              <a:t>growth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7,8% </a:t>
            </a:r>
          </a:p>
          <a:p>
            <a:r>
              <a:rPr lang="de-DE" dirty="0" smtClean="0"/>
              <a:t>Indian </a:t>
            </a:r>
            <a:r>
              <a:rPr lang="de-DE" dirty="0" err="1" smtClean="0"/>
              <a:t>growth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5,4% </a:t>
            </a:r>
          </a:p>
          <a:p>
            <a:pPr>
              <a:buNone/>
            </a:pPr>
            <a:r>
              <a:rPr lang="de-DE" dirty="0" err="1" smtClean="0"/>
              <a:t>Russia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rang in BRICS-</a:t>
            </a:r>
            <a:r>
              <a:rPr lang="de-DE" dirty="0" err="1" smtClean="0"/>
              <a:t>grouping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 smtClean="0"/>
              <a:t>Trade : </a:t>
            </a:r>
            <a:r>
              <a:rPr lang="de-DE" sz="3600" b="1" dirty="0" err="1" smtClean="0"/>
              <a:t>Germany‘s</a:t>
            </a:r>
            <a:r>
              <a:rPr lang="de-DE" sz="3600" b="1" dirty="0" smtClean="0"/>
              <a:t> Exports </a:t>
            </a:r>
            <a:r>
              <a:rPr lang="de-DE" sz="3600" b="1" dirty="0" err="1" smtClean="0"/>
              <a:t>to</a:t>
            </a:r>
            <a:r>
              <a:rPr lang="de-DE" sz="3600" b="1" dirty="0" smtClean="0"/>
              <a:t> Russia </a:t>
            </a:r>
            <a:r>
              <a:rPr lang="de-DE" sz="3600" b="1" dirty="0" err="1" smtClean="0"/>
              <a:t>by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economic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sectors</a:t>
            </a:r>
            <a:endParaRPr lang="de-DE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60574"/>
            <a:ext cx="7294924" cy="464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Russia‘s</a:t>
            </a:r>
            <a:r>
              <a:rPr lang="de-DE" dirty="0" smtClean="0"/>
              <a:t> Exports </a:t>
            </a:r>
            <a:r>
              <a:rPr lang="de-DE" dirty="0" err="1" smtClean="0"/>
              <a:t>to</a:t>
            </a:r>
            <a:r>
              <a:rPr lang="de-DE" dirty="0" smtClean="0"/>
              <a:t> global </a:t>
            </a:r>
            <a:r>
              <a:rPr lang="de-DE" dirty="0" err="1" smtClean="0"/>
              <a:t>markets</a:t>
            </a: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59835"/>
            <a:ext cx="8208912" cy="47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Imports </a:t>
            </a:r>
            <a:r>
              <a:rPr lang="de-DE" dirty="0" err="1" smtClean="0"/>
              <a:t>to</a:t>
            </a:r>
            <a:r>
              <a:rPr lang="de-DE" dirty="0" smtClean="0"/>
              <a:t> Russia</a:t>
            </a: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83072"/>
            <a:ext cx="7848872" cy="51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German </a:t>
            </a:r>
            <a:r>
              <a:rPr lang="de-DE" b="1" dirty="0" err="1" smtClean="0"/>
              <a:t>direct</a:t>
            </a:r>
            <a:r>
              <a:rPr lang="de-DE" b="1" dirty="0" smtClean="0"/>
              <a:t> Investments in Russia</a:t>
            </a:r>
            <a:endParaRPr lang="de-DE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20891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/>
              <a:t>Options in EU-</a:t>
            </a:r>
            <a:r>
              <a:rPr lang="de-DE" sz="3200" b="1" dirty="0" err="1" smtClean="0"/>
              <a:t>Russian</a:t>
            </a:r>
            <a:r>
              <a:rPr lang="de-DE" sz="3200" b="1" dirty="0" smtClean="0"/>
              <a:t> Relations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altLang="ru-RU" sz="3200" b="1" i="1" dirty="0" smtClean="0"/>
              <a:t>Integration 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ru-RU" sz="3200" b="1" i="1" dirty="0" smtClean="0"/>
              <a:t>Status quo 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ru-RU" sz="3200" b="1" i="1" dirty="0" smtClean="0"/>
              <a:t>Modus Vivendi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ru-RU" sz="3200" b="1" i="1" dirty="0" smtClean="0"/>
              <a:t>Revision</a:t>
            </a:r>
          </a:p>
          <a:p>
            <a:pPr marL="514350" indent="-514350">
              <a:buFont typeface="+mj-lt"/>
              <a:buAutoNum type="arabicPeriod"/>
            </a:pPr>
            <a:endParaRPr lang="de-DE" altLang="ru-RU" sz="3200" i="1" u="sng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pws nov 2013 wien jur fak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1000" cy="1828056"/>
          </a:xfrm>
        </p:spPr>
        <p:txBody>
          <a:bodyPr>
            <a:normAutofit/>
          </a:bodyPr>
          <a:lstStyle/>
          <a:p>
            <a:r>
              <a:rPr lang="de-DE" sz="3200" dirty="0" smtClean="0"/>
              <a:t>Russian Trade: Imports </a:t>
            </a:r>
            <a:r>
              <a:rPr lang="de-DE" sz="3200" dirty="0" err="1" smtClean="0"/>
              <a:t>according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world</a:t>
            </a:r>
            <a:r>
              <a:rPr lang="de-DE" sz="3200" dirty="0" smtClean="0"/>
              <a:t> </a:t>
            </a:r>
            <a:r>
              <a:rPr lang="de-DE" sz="3200" dirty="0" err="1" smtClean="0"/>
              <a:t>regions</a:t>
            </a:r>
            <a:endParaRPr lang="de-DE" sz="3200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395536" y="2276872"/>
            <a:ext cx="8001000" cy="3763144"/>
          </a:xfrm>
        </p:spPr>
      </p:sp>
      <p:pic>
        <p:nvPicPr>
          <p:cNvPr id="5" name="Grafi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Exports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regions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Grafi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/>
              <a:t>Trade EU -27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Russia: </a:t>
            </a:r>
            <a:r>
              <a:rPr lang="de-DE" sz="3600" dirty="0" smtClean="0"/>
              <a:t>Export/Import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Goods</a:t>
            </a:r>
            <a:r>
              <a:rPr lang="de-DE" sz="3600" dirty="0" smtClean="0"/>
              <a:t> /EU/Russia</a:t>
            </a:r>
            <a:endParaRPr lang="de-DE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5204"/>
            <a:ext cx="7560840" cy="559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Russian Imports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DE" dirty="0"/>
          </a:p>
        </p:txBody>
      </p:sp>
      <p:sp>
        <p:nvSpPr>
          <p:cNvPr id="4" name="Diagrammplatzhalter 2"/>
          <p:cNvSpPr txBox="1">
            <a:spLocks/>
          </p:cNvSpPr>
          <p:nvPr/>
        </p:nvSpPr>
        <p:spPr>
          <a:xfrm>
            <a:off x="611560" y="1772816"/>
            <a:ext cx="8001000" cy="4267200"/>
          </a:xfrm>
          <a:prstGeom prst="rect">
            <a:avLst/>
          </a:prstGeom>
        </p:spPr>
      </p:sp>
      <p:pic>
        <p:nvPicPr>
          <p:cNvPr id="5" name="Diagrammplatzhalter 4"/>
          <p:cNvPicPr>
            <a:picLocks noGrp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857726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Russian Exports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DE" dirty="0"/>
          </a:p>
        </p:txBody>
      </p:sp>
      <p:pic>
        <p:nvPicPr>
          <p:cNvPr id="4" name="Diagrammplatzhalter 3"/>
          <p:cNvPicPr>
            <a:picLocks noGrp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2395115"/>
            <a:ext cx="8001000" cy="405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z="3200" b="1" dirty="0" err="1" smtClean="0"/>
              <a:t>Foreign</a:t>
            </a:r>
            <a:r>
              <a:rPr lang="de-DE" sz="3200" b="1" dirty="0" smtClean="0"/>
              <a:t> Trade Proportion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 </a:t>
            </a:r>
            <a:r>
              <a:rPr lang="de-DE" sz="3200" b="1" dirty="0" err="1" smtClean="0"/>
              <a:t>Customs</a:t>
            </a:r>
            <a:r>
              <a:rPr lang="de-DE" sz="3200" b="1" dirty="0" smtClean="0"/>
              <a:t> Union </a:t>
            </a:r>
            <a:r>
              <a:rPr lang="de-DE" sz="3200" b="1" dirty="0" err="1" smtClean="0"/>
              <a:t>with</a:t>
            </a:r>
            <a:r>
              <a:rPr lang="de-DE" sz="3200" b="1" dirty="0" smtClean="0"/>
              <a:t> Member States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i="1" dirty="0" smtClean="0"/>
              <a:t>2008 – 2011, % </a:t>
            </a:r>
            <a:r>
              <a:rPr lang="de-DE" sz="2000" i="1" dirty="0" err="1" smtClean="0"/>
              <a:t>of</a:t>
            </a:r>
            <a:r>
              <a:rPr lang="de-DE" sz="2000" i="1" dirty="0" smtClean="0"/>
              <a:t>  </a:t>
            </a:r>
            <a:r>
              <a:rPr lang="de-DE" sz="2000" i="1" dirty="0" err="1" smtClean="0"/>
              <a:t>trade</a:t>
            </a:r>
            <a:r>
              <a:rPr lang="de-DE" sz="2000" dirty="0" smtClean="0"/>
              <a:t>)</a:t>
            </a:r>
          </a:p>
        </p:txBody>
      </p:sp>
      <p:graphicFrame>
        <p:nvGraphicFramePr>
          <p:cNvPr id="11267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63550" y="1604963"/>
          <a:ext cx="8215313" cy="4516437"/>
        </p:xfrm>
        <a:graphic>
          <a:graphicData uri="http://schemas.openxmlformats.org/presentationml/2006/ole">
            <p:oleObj spid="_x0000_s1026" name="Диаграмма" r:id="rId4" imgW="8229433" imgH="4524451" progId="MSGraph.Chart.8">
              <p:embed followColorScheme="full"/>
            </p:oleObj>
          </a:graphicData>
        </a:graphic>
      </p:graphicFrame>
      <p:sp>
        <p:nvSpPr>
          <p:cNvPr id="11268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Zagorski 13.07.2012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Russia’s trade with CIS 1994 – 2010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Bill. USD and % of Export and Imp</a:t>
            </a:r>
            <a:r>
              <a:rPr lang="en-US" i="1" dirty="0" smtClean="0"/>
              <a:t>ort</a:t>
            </a:r>
            <a:endParaRPr lang="de-DE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297" y="1844825"/>
          <a:ext cx="9118703" cy="5013176"/>
        </p:xfrm>
        <a:graphic>
          <a:graphicData uri="http://schemas.openxmlformats.org/presentationml/2006/ole">
            <p:oleObj spid="_x0000_s2050" name="Диаграмма" r:id="rId3" imgW="8229433" imgH="45244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EU </a:t>
            </a:r>
            <a:r>
              <a:rPr lang="de-DE" dirty="0" err="1" smtClean="0"/>
              <a:t>and</a:t>
            </a:r>
            <a:r>
              <a:rPr lang="de-DE" dirty="0" smtClean="0"/>
              <a:t> Russia: Trade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Ukraine</a:t>
            </a:r>
            <a:br>
              <a:rPr lang="de-DE" dirty="0" smtClean="0"/>
            </a:br>
            <a:r>
              <a:rPr lang="de-DE" dirty="0" smtClean="0"/>
              <a:t>2012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26" name="Bild 1" descr="http://images.nzz.ch/app.php/eos/v2/image/view/643/-/text/inset/d605f079/1.18268897.1395603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244408" cy="484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i="1" dirty="0" err="1" smtClean="0"/>
              <a:t>Conflict</a:t>
            </a:r>
            <a:r>
              <a:rPr lang="de-DE" b="1" i="1" dirty="0" smtClean="0"/>
              <a:t> </a:t>
            </a:r>
            <a:r>
              <a:rPr lang="de-DE" b="1" i="1" dirty="0" err="1" smtClean="0"/>
              <a:t>Reduction</a:t>
            </a:r>
            <a:r>
              <a:rPr lang="de-DE" b="1" i="1" dirty="0" smtClean="0"/>
              <a:t> -</a:t>
            </a:r>
            <a:r>
              <a:rPr lang="de-DE" b="1" i="1" dirty="0" err="1" smtClean="0"/>
              <a:t>Cold</a:t>
            </a:r>
            <a:r>
              <a:rPr lang="de-DE" b="1" i="1" dirty="0" smtClean="0"/>
              <a:t> War: Change </a:t>
            </a:r>
            <a:r>
              <a:rPr lang="de-DE" b="1" i="1" dirty="0" err="1" smtClean="0"/>
              <a:t>through</a:t>
            </a:r>
            <a:r>
              <a:rPr lang="de-DE" b="1" i="1" dirty="0" smtClean="0"/>
              <a:t> </a:t>
            </a:r>
            <a:r>
              <a:rPr lang="de-DE" b="1" i="1" dirty="0" err="1" smtClean="0"/>
              <a:t>Rapprochement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err="1" smtClean="0"/>
              <a:t>Germany‘s</a:t>
            </a:r>
            <a:r>
              <a:rPr lang="de-DE" dirty="0" smtClean="0"/>
              <a:t> New Eastern </a:t>
            </a:r>
            <a:r>
              <a:rPr lang="de-DE" dirty="0" err="1" smtClean="0"/>
              <a:t>policy</a:t>
            </a:r>
            <a:r>
              <a:rPr lang="de-DE" dirty="0" smtClean="0"/>
              <a:t>: Strategic </a:t>
            </a:r>
            <a:r>
              <a:rPr lang="de-DE" dirty="0" err="1" smtClean="0"/>
              <a:t>objectives</a:t>
            </a:r>
            <a:r>
              <a:rPr lang="de-DE" dirty="0" smtClean="0"/>
              <a:t>: </a:t>
            </a:r>
            <a:r>
              <a:rPr lang="de-DE" dirty="0" err="1" smtClean="0"/>
              <a:t>normalisation</a:t>
            </a:r>
            <a:r>
              <a:rPr lang="de-DE" dirty="0" smtClean="0"/>
              <a:t>, </a:t>
            </a:r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freer</a:t>
            </a:r>
            <a:r>
              <a:rPr lang="de-DE" dirty="0" smtClean="0"/>
              <a:t> </a:t>
            </a:r>
            <a:r>
              <a:rPr lang="de-DE" dirty="0" err="1" smtClean="0"/>
              <a:t>movement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German </a:t>
            </a:r>
            <a:r>
              <a:rPr lang="de-DE" dirty="0" err="1" smtClean="0"/>
              <a:t>citicens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GDR </a:t>
            </a:r>
            <a:r>
              <a:rPr lang="de-DE" dirty="0" err="1" smtClean="0"/>
              <a:t>to</a:t>
            </a:r>
            <a:r>
              <a:rPr lang="de-DE" dirty="0" smtClean="0"/>
              <a:t> West Germany;</a:t>
            </a:r>
          </a:p>
          <a:p>
            <a:r>
              <a:rPr lang="de-DE" dirty="0" smtClean="0"/>
              <a:t>Instruments: </a:t>
            </a:r>
            <a:r>
              <a:rPr lang="de-DE" dirty="0" err="1" smtClean="0"/>
              <a:t>acceptation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Status quo , </a:t>
            </a:r>
            <a:r>
              <a:rPr lang="de-DE" dirty="0" err="1" smtClean="0"/>
              <a:t>including</a:t>
            </a:r>
            <a:r>
              <a:rPr lang="de-DE" dirty="0" smtClean="0"/>
              <a:t> post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war </a:t>
            </a:r>
            <a:r>
              <a:rPr lang="de-DE" dirty="0" err="1" smtClean="0"/>
              <a:t>borders</a:t>
            </a:r>
            <a:r>
              <a:rPr lang="de-DE" dirty="0" smtClean="0"/>
              <a:t>, </a:t>
            </a:r>
            <a:r>
              <a:rPr lang="de-DE" dirty="0" err="1" smtClean="0"/>
              <a:t>deescalation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conflicts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toward</a:t>
            </a:r>
            <a:r>
              <a:rPr lang="de-DE" dirty="0" smtClean="0"/>
              <a:t> </a:t>
            </a:r>
            <a:r>
              <a:rPr lang="de-DE" dirty="0" err="1" smtClean="0"/>
              <a:t>normalisation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relations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Eastern </a:t>
            </a:r>
            <a:r>
              <a:rPr lang="de-DE" dirty="0" err="1" smtClean="0"/>
              <a:t>and</a:t>
            </a:r>
            <a:r>
              <a:rPr lang="de-DE" dirty="0" smtClean="0"/>
              <a:t> Western European states</a:t>
            </a:r>
          </a:p>
          <a:p>
            <a:r>
              <a:rPr lang="de-DE" b="1" i="1" dirty="0" smtClean="0"/>
              <a:t>„Change </a:t>
            </a:r>
            <a:r>
              <a:rPr lang="de-DE" b="1" i="1" dirty="0" err="1" smtClean="0"/>
              <a:t>through</a:t>
            </a:r>
            <a:r>
              <a:rPr lang="de-DE" b="1" i="1" dirty="0" smtClean="0"/>
              <a:t> </a:t>
            </a:r>
            <a:r>
              <a:rPr lang="de-DE" b="1" i="1" dirty="0" err="1" smtClean="0"/>
              <a:t>Rapprochement</a:t>
            </a:r>
            <a:r>
              <a:rPr lang="de-DE" b="1" i="1" dirty="0" smtClean="0"/>
              <a:t>“ (Egon Bahr, 1963)</a:t>
            </a:r>
          </a:p>
          <a:p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r>
              <a:rPr lang="de-DE" dirty="0" smtClean="0"/>
              <a:t> was </a:t>
            </a:r>
            <a:r>
              <a:rPr lang="de-DE" dirty="0" err="1" smtClean="0"/>
              <a:t>applied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1970s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Millennium</a:t>
            </a:r>
          </a:p>
          <a:p>
            <a:r>
              <a:rPr lang="de-DE" dirty="0" smtClean="0"/>
              <a:t>2005-2009:  SPD/CDU </a:t>
            </a:r>
            <a:r>
              <a:rPr lang="de-DE" dirty="0" err="1" smtClean="0"/>
              <a:t>black-red</a:t>
            </a:r>
            <a:r>
              <a:rPr lang="de-DE" dirty="0" smtClean="0"/>
              <a:t> </a:t>
            </a:r>
            <a:r>
              <a:rPr lang="de-DE" dirty="0" err="1" smtClean="0"/>
              <a:t>coalition</a:t>
            </a:r>
            <a:r>
              <a:rPr lang="de-DE" dirty="0" smtClean="0"/>
              <a:t>: Partnership in Modernisation: „</a:t>
            </a:r>
            <a:r>
              <a:rPr lang="de-DE" b="1" i="1" dirty="0" smtClean="0"/>
              <a:t>Change  </a:t>
            </a:r>
            <a:r>
              <a:rPr lang="de-DE" b="1" i="1" dirty="0" err="1" smtClean="0"/>
              <a:t>through</a:t>
            </a:r>
            <a:r>
              <a:rPr lang="de-DE" b="1" i="1" dirty="0" smtClean="0"/>
              <a:t>  building </a:t>
            </a:r>
            <a:r>
              <a:rPr lang="de-DE" b="1" i="1" dirty="0" err="1" smtClean="0"/>
              <a:t>networks</a:t>
            </a:r>
            <a:r>
              <a:rPr lang="de-DE" b="1" i="1" dirty="0" smtClean="0"/>
              <a:t>“</a:t>
            </a:r>
            <a:endParaRPr lang="de-DE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err="1" smtClean="0"/>
              <a:t>Challenges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to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Germany‘s</a:t>
            </a:r>
            <a:r>
              <a:rPr lang="de-DE" sz="3600" b="1" dirty="0" smtClean="0"/>
              <a:t> Eastern </a:t>
            </a:r>
            <a:r>
              <a:rPr lang="de-DE" sz="3600" b="1" dirty="0" err="1" smtClean="0"/>
              <a:t>Policy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Crisis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 </a:t>
            </a:r>
            <a:r>
              <a:rPr lang="de-DE" dirty="0" err="1" smtClean="0"/>
              <a:t>and</a:t>
            </a:r>
            <a:r>
              <a:rPr lang="de-DE" dirty="0" smtClean="0"/>
              <a:t> power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amway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French-German Tandem </a:t>
            </a:r>
            <a:r>
              <a:rPr lang="de-DE" dirty="0" err="1" smtClean="0"/>
              <a:t>toward</a:t>
            </a:r>
            <a:r>
              <a:rPr lang="de-DE" dirty="0" smtClean="0"/>
              <a:t> </a:t>
            </a:r>
            <a:r>
              <a:rPr lang="de-DE" dirty="0" err="1" smtClean="0"/>
              <a:t>Berlin‘s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„</a:t>
            </a:r>
            <a:r>
              <a:rPr lang="de-DE" dirty="0" err="1" smtClean="0"/>
              <a:t>reluctant</a:t>
            </a:r>
            <a:r>
              <a:rPr lang="de-DE" dirty="0" smtClean="0"/>
              <a:t> </a:t>
            </a:r>
            <a:r>
              <a:rPr lang="de-DE" dirty="0" err="1" smtClean="0"/>
              <a:t>hegemon</a:t>
            </a:r>
            <a:r>
              <a:rPr lang="de-DE" dirty="0" smtClean="0"/>
              <a:t>“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Quality </a:t>
            </a:r>
            <a:r>
              <a:rPr lang="de-DE" dirty="0" err="1" smtClean="0"/>
              <a:t>of</a:t>
            </a:r>
            <a:r>
              <a:rPr lang="de-DE" dirty="0" smtClean="0"/>
              <a:t> US-</a:t>
            </a:r>
            <a:r>
              <a:rPr lang="de-DE" dirty="0" err="1" smtClean="0"/>
              <a:t>Leadership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vaning</a:t>
            </a:r>
            <a:r>
              <a:rPr lang="de-DE" dirty="0" smtClean="0"/>
              <a:t>; Washington </a:t>
            </a:r>
            <a:r>
              <a:rPr lang="de-DE" dirty="0" err="1" smtClean="0"/>
              <a:t>needs</a:t>
            </a:r>
            <a:r>
              <a:rPr lang="de-DE" dirty="0" smtClean="0"/>
              <a:t> Europe </a:t>
            </a:r>
            <a:r>
              <a:rPr lang="de-DE" dirty="0" err="1" smtClean="0"/>
              <a:t>as</a:t>
            </a:r>
            <a:r>
              <a:rPr lang="de-DE" dirty="0" smtClean="0"/>
              <a:t> a „</a:t>
            </a:r>
            <a:r>
              <a:rPr lang="de-DE" dirty="0" err="1" smtClean="0"/>
              <a:t>strategic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“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shoulder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stemming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power </a:t>
            </a:r>
            <a:r>
              <a:rPr lang="de-DE" dirty="0" err="1" smtClean="0"/>
              <a:t>shift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international </a:t>
            </a:r>
            <a:r>
              <a:rPr lang="de-DE" dirty="0" err="1" smtClean="0"/>
              <a:t>system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Struggle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: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controlls</a:t>
            </a:r>
            <a:r>
              <a:rPr lang="de-DE" dirty="0" smtClean="0"/>
              <a:t> Germany- </a:t>
            </a:r>
            <a:r>
              <a:rPr lang="de-DE" dirty="0" err="1" smtClean="0"/>
              <a:t>Russia</a:t>
            </a:r>
            <a:r>
              <a:rPr lang="de-DE" dirty="0" smtClean="0"/>
              <a:t> a </a:t>
            </a:r>
            <a:r>
              <a:rPr lang="de-DE" dirty="0" err="1" smtClean="0"/>
              <a:t>mischief-maker</a:t>
            </a:r>
            <a:r>
              <a:rPr lang="de-DE" dirty="0" smtClean="0"/>
              <a:t> </a:t>
            </a:r>
            <a:r>
              <a:rPr lang="de-DE" dirty="0" err="1" smtClean="0"/>
              <a:t>intruding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transatlantic</a:t>
            </a:r>
            <a:r>
              <a:rPr lang="de-DE" dirty="0" smtClean="0"/>
              <a:t> </a:t>
            </a:r>
            <a:r>
              <a:rPr lang="de-DE" dirty="0" err="1" smtClean="0"/>
              <a:t>relationship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Gaspipelines </a:t>
            </a:r>
            <a:r>
              <a:rPr lang="de-DE" dirty="0" err="1" smtClean="0"/>
              <a:t>to</a:t>
            </a:r>
            <a:r>
              <a:rPr lang="de-DE" dirty="0" smtClean="0"/>
              <a:t> EU-Europe</a:t>
            </a: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7" y="1648619"/>
            <a:ext cx="70580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 smtClean="0"/>
              <a:t>The </a:t>
            </a:r>
            <a:r>
              <a:rPr lang="de-DE" sz="3600" b="1" dirty="0" err="1" smtClean="0"/>
              <a:t>Dominance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of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the</a:t>
            </a:r>
            <a:r>
              <a:rPr lang="de-DE" sz="3600" b="1" dirty="0" smtClean="0"/>
              <a:t> Ukraine </a:t>
            </a:r>
            <a:r>
              <a:rPr lang="de-DE" sz="3600" b="1" dirty="0" err="1" smtClean="0"/>
              <a:t>as</a:t>
            </a:r>
            <a:r>
              <a:rPr lang="de-DE" sz="3600" b="1" dirty="0" smtClean="0"/>
              <a:t> a Transit Country </a:t>
            </a:r>
            <a:r>
              <a:rPr lang="de-DE" sz="3600" b="1" dirty="0" err="1" smtClean="0"/>
              <a:t>for</a:t>
            </a:r>
            <a:r>
              <a:rPr lang="de-DE" sz="3600" b="1" dirty="0" smtClean="0"/>
              <a:t> Russian Gas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Bild 1" descr="http://images.scribblelive.com/2014/3/16/fffd3402-809e-4a3e-ba06-341ba0d50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064896" cy="499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de-DE" sz="2400" b="1" dirty="0" smtClean="0"/>
              <a:t>Preisentwicklung Rohöl, Folgen für Perestroika und Transformation</a:t>
            </a:r>
            <a:br>
              <a:rPr lang="de-DE" sz="2400" b="1" dirty="0" smtClean="0"/>
            </a:br>
            <a:r>
              <a:rPr lang="de-DE" sz="2400" b="1" dirty="0" err="1" smtClean="0"/>
              <a:t>Oil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prices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consequences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 </a:t>
            </a:r>
            <a:r>
              <a:rPr lang="de-DE" sz="2400" b="1" dirty="0" err="1" smtClean="0"/>
              <a:t>reforms</a:t>
            </a:r>
            <a:r>
              <a:rPr lang="de-DE" sz="2400" b="1" dirty="0" smtClean="0"/>
              <a:t> in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1980s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1990s</a:t>
            </a:r>
            <a:endParaRPr lang="de-DE" sz="2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720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GDP 201- 2014 (</a:t>
            </a:r>
            <a:r>
              <a:rPr lang="de-DE" sz="3600" b="1" dirty="0" err="1" smtClean="0"/>
              <a:t>est</a:t>
            </a:r>
            <a:r>
              <a:rPr lang="de-DE" sz="3600" b="1" dirty="0" smtClean="0"/>
              <a:t>.)</a:t>
            </a:r>
            <a:endParaRPr lang="de-DE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6848475" cy="38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/>
              <a:t>Industrial </a:t>
            </a:r>
            <a:r>
              <a:rPr lang="de-DE" sz="3600" b="1" dirty="0" err="1" smtClean="0"/>
              <a:t>Production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acc</a:t>
            </a:r>
            <a:r>
              <a:rPr lang="de-DE" sz="3600" b="1" dirty="0" smtClean="0"/>
              <a:t>. </a:t>
            </a:r>
            <a:r>
              <a:rPr lang="de-DE" sz="3600" b="1" dirty="0" err="1" smtClean="0"/>
              <a:t>to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Sectors</a:t>
            </a: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3600" b="1" dirty="0" smtClean="0"/>
              <a:t>Jan.-</a:t>
            </a:r>
            <a:r>
              <a:rPr lang="de-DE" sz="3600" b="1" dirty="0" err="1" smtClean="0"/>
              <a:t>to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July</a:t>
            </a:r>
            <a:r>
              <a:rPr lang="de-DE" sz="3600" b="1" dirty="0" smtClean="0"/>
              <a:t> 2013</a:t>
            </a:r>
            <a:endParaRPr lang="de-DE" sz="3600" b="1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 smtClean="0"/>
              <a:t>Industrial </a:t>
            </a:r>
            <a:r>
              <a:rPr lang="de-DE" u="sng" dirty="0" err="1" smtClean="0"/>
              <a:t>production</a:t>
            </a:r>
            <a:r>
              <a:rPr lang="de-DE" u="sng" dirty="0" smtClean="0"/>
              <a:t> : </a:t>
            </a:r>
            <a:r>
              <a:rPr lang="de-DE" u="sng" dirty="0" err="1" smtClean="0"/>
              <a:t>overall</a:t>
            </a:r>
            <a:r>
              <a:rPr lang="de-DE" u="sng" dirty="0" smtClean="0"/>
              <a:t>  0%</a:t>
            </a:r>
          </a:p>
          <a:p>
            <a:pPr marL="514350" indent="-514350">
              <a:buFont typeface="+mj-lt"/>
              <a:buAutoNum type="alphaLcPeriod"/>
            </a:pPr>
            <a:r>
              <a:rPr lang="de-DE" dirty="0" err="1" smtClean="0"/>
              <a:t>Metallurgy</a:t>
            </a:r>
            <a:r>
              <a:rPr lang="de-DE" dirty="0" smtClean="0"/>
              <a:t>					-0,9%</a:t>
            </a:r>
          </a:p>
          <a:p>
            <a:pPr marL="514350" indent="-514350">
              <a:buFont typeface="+mj-lt"/>
              <a:buAutoNum type="alphaLcPeriod"/>
            </a:pPr>
            <a:r>
              <a:rPr lang="de-DE" dirty="0" smtClean="0"/>
              <a:t>Machines/Investment </a:t>
            </a:r>
            <a:r>
              <a:rPr lang="de-DE" dirty="0" err="1" smtClean="0"/>
              <a:t>goods</a:t>
            </a:r>
            <a:r>
              <a:rPr lang="de-DE" dirty="0" smtClean="0"/>
              <a:t> 		-6,5%</a:t>
            </a:r>
          </a:p>
          <a:p>
            <a:pPr marL="514350" indent="-514350">
              <a:buFont typeface="+mj-lt"/>
              <a:buAutoNum type="alphaLcPeriod"/>
            </a:pPr>
            <a:r>
              <a:rPr lang="de-DE" dirty="0" smtClean="0"/>
              <a:t>Electronic, </a:t>
            </a:r>
            <a:r>
              <a:rPr lang="de-DE" dirty="0" err="1" smtClean="0"/>
              <a:t>Optics</a:t>
            </a:r>
            <a:r>
              <a:rPr lang="de-DE" dirty="0" smtClean="0"/>
              <a:t>				-5,3%</a:t>
            </a:r>
          </a:p>
          <a:p>
            <a:pPr marL="514350" indent="-514350">
              <a:buFont typeface="+mj-lt"/>
              <a:buAutoNum type="alphaLcPeriod"/>
            </a:pPr>
            <a:r>
              <a:rPr lang="de-DE" dirty="0" smtClean="0"/>
              <a:t>Chemical </a:t>
            </a:r>
            <a:r>
              <a:rPr lang="de-DE" dirty="0" err="1" smtClean="0"/>
              <a:t>goods</a:t>
            </a:r>
            <a:r>
              <a:rPr lang="de-DE" dirty="0" smtClean="0"/>
              <a:t>				3,3%</a:t>
            </a:r>
          </a:p>
          <a:p>
            <a:pPr marL="514350" indent="-514350">
              <a:buFont typeface="+mj-lt"/>
              <a:buAutoNum type="alphaLcPeriod"/>
            </a:pPr>
            <a:r>
              <a:rPr lang="de-DE" dirty="0" smtClean="0"/>
              <a:t>Rubber, Plastics				7,8%</a:t>
            </a:r>
          </a:p>
          <a:p>
            <a:pPr marL="514350" indent="-514350">
              <a:buFont typeface="+mj-lt"/>
              <a:buAutoNum type="alphaLcPeriod"/>
            </a:pP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Bildschirmpräsentation (4:3)</PresentationFormat>
  <Paragraphs>57</Paragraphs>
  <Slides>27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Larissa-Design</vt:lpstr>
      <vt:lpstr>Диаграмма</vt:lpstr>
      <vt:lpstr> German-Russian Relations as a Factor of EU‘s Eastern Policy: Goals, Consequences and Shifts of Paradigm </vt:lpstr>
      <vt:lpstr>Options in EU-Russian Relations</vt:lpstr>
      <vt:lpstr>Conflict Reduction -Cold War: Change through Rapprochement</vt:lpstr>
      <vt:lpstr>Challenges to Germany‘s Eastern Policy</vt:lpstr>
      <vt:lpstr>Gaspipelines to EU-Europe</vt:lpstr>
      <vt:lpstr>The Dominance of the Ukraine as a Transit Country for Russian Gas</vt:lpstr>
      <vt:lpstr>Preisentwicklung Rohöl, Folgen für Perestroika und Transformation Oil prices, consequences for  reforms in the 1980s and 1990s</vt:lpstr>
      <vt:lpstr>GDP 201- 2014 (est.)</vt:lpstr>
      <vt:lpstr>Industrial Production acc. to Sectors Jan.-to July 2013</vt:lpstr>
      <vt:lpstr>Public debt</vt:lpstr>
      <vt:lpstr>Annual New Public Debts</vt:lpstr>
      <vt:lpstr>Investments: incoming</vt:lpstr>
      <vt:lpstr>Total Investments 2010-2012 Countries of Origin, Sectors</vt:lpstr>
      <vt:lpstr>GDP in International Comparison</vt:lpstr>
      <vt:lpstr>Russian GDP in intern Comparison</vt:lpstr>
      <vt:lpstr>Trade : Germany‘s Exports to Russia by economic sectors</vt:lpstr>
      <vt:lpstr>Russia‘s Exports to global markets</vt:lpstr>
      <vt:lpstr>Imports to Russia</vt:lpstr>
      <vt:lpstr>German direct Investments in Russia</vt:lpstr>
      <vt:lpstr>Russian Trade: Imports according to world regions</vt:lpstr>
      <vt:lpstr>Exports according to world regions</vt:lpstr>
      <vt:lpstr>Trade EU -27 with Russia: Export/Import of Goods /EU/Russia</vt:lpstr>
      <vt:lpstr>Russian Imports according to products</vt:lpstr>
      <vt:lpstr>Russian Exports according to world products</vt:lpstr>
      <vt:lpstr>Foreign Trade Proportion of  Customs Union with Member States  2008 – 2011, % of  trade)</vt:lpstr>
      <vt:lpstr>Russia’s trade with CIS 1994 – 2010 Bill. USD and % of Export and Import</vt:lpstr>
      <vt:lpstr>EU and Russia: Trade with the Ukraine 2012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German-Russian Relations as a Factor of EU‘s Eastern Policy: Goals, Consequences and Shifts of Paradigm </dc:title>
  <dc:creator>Peter Schulze</dc:creator>
  <cp:lastModifiedBy>Peter Schulze</cp:lastModifiedBy>
  <cp:revision>2</cp:revision>
  <dcterms:created xsi:type="dcterms:W3CDTF">2014-03-27T06:09:18Z</dcterms:created>
  <dcterms:modified xsi:type="dcterms:W3CDTF">2014-03-27T06:30:48Z</dcterms:modified>
</cp:coreProperties>
</file>