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3" r:id="rId3"/>
    <p:sldId id="299" r:id="rId4"/>
    <p:sldId id="332" r:id="rId5"/>
    <p:sldId id="295" r:id="rId6"/>
    <p:sldId id="333" r:id="rId7"/>
    <p:sldId id="328" r:id="rId8"/>
    <p:sldId id="326" r:id="rId9"/>
    <p:sldId id="313" r:id="rId10"/>
    <p:sldId id="330" r:id="rId11"/>
    <p:sldId id="331" r:id="rId12"/>
    <p:sldId id="329" r:id="rId13"/>
    <p:sldId id="334" r:id="rId14"/>
    <p:sldId id="335" r:id="rId15"/>
    <p:sldId id="336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k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66474" autoAdjust="0"/>
  </p:normalViewPr>
  <p:slideViewPr>
    <p:cSldViewPr>
      <p:cViewPr>
        <p:scale>
          <a:sx n="40" d="100"/>
          <a:sy n="40" d="100"/>
        </p:scale>
        <p:origin x="-1517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72;&#1088;&#1100;&#1103;\Desktop\&#1050;%20&#1087;&#1088;&#1077;&#1079;&#1077;&#1085;&#1090;&#1072;&#1094;&#1080;&#1080;\&#1050;%20&#1082;&#1072;&#1088;&#1090;&#1077;%20&#1087;&#1088;&#1080;&#1075;&#1086;&#1076;&#1085;&#1086;&#1089;&#109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72;&#1088;&#1100;&#1103;\Desktop\&#1050;%20&#1087;&#1088;&#1077;&#1079;&#1077;&#1085;&#1090;&#1072;&#1094;&#1080;&#1080;\&#1050;%20&#1082;&#1072;&#1088;&#1090;&#1077;%20&#1087;&#1088;&#1080;&#1075;&#1086;&#1076;&#1085;&#1086;&#1089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67624118185456E-2"/>
          <c:y val="2.4802900912549095E-2"/>
          <c:w val="0.66484392174104201"/>
          <c:h val="0.950394198174901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хозяйство!$H$4</c:f>
              <c:strCache>
                <c:ptCount val="1"/>
                <c:pt idx="0">
                  <c:v>Маржинальный доход, руб./га</c:v>
                </c:pt>
              </c:strCache>
            </c:strRef>
          </c:tx>
          <c:spPr>
            <a:solidFill>
              <a:srgbClr val="FF3B3B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2.8822367973129382E-3"/>
                  <c:y val="-8.1806724086929364E-2"/>
                </c:manualLayout>
              </c:layout>
              <c:spPr/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хозяйство!$C$5:$C$9</c:f>
              <c:strCache>
                <c:ptCount val="5"/>
                <c:pt idx="0">
                  <c:v>I</c:v>
                </c:pt>
                <c:pt idx="1">
                  <c:v>II-1</c:v>
                </c:pt>
                <c:pt idx="2">
                  <c:v>II-2</c:v>
                </c:pt>
                <c:pt idx="3">
                  <c:v>III</c:v>
                </c:pt>
                <c:pt idx="4">
                  <c:v>IV</c:v>
                </c:pt>
              </c:strCache>
            </c:strRef>
          </c:cat>
          <c:val>
            <c:numRef>
              <c:f>хозяйство!$H$5:$H$9</c:f>
              <c:numCache>
                <c:formatCode>#,##0</c:formatCode>
                <c:ptCount val="5"/>
                <c:pt idx="0">
                  <c:v>25909.625</c:v>
                </c:pt>
                <c:pt idx="1">
                  <c:v>20506.149999999998</c:v>
                </c:pt>
                <c:pt idx="2">
                  <c:v>17418.449999999997</c:v>
                </c:pt>
                <c:pt idx="3">
                  <c:v>8927.2749999999978</c:v>
                </c:pt>
                <c:pt idx="4">
                  <c:v>-5353.3374999999996</c:v>
                </c:pt>
              </c:numCache>
            </c:numRef>
          </c:val>
        </c:ser>
        <c:ser>
          <c:idx val="1"/>
          <c:order val="1"/>
          <c:tx>
            <c:strRef>
              <c:f>хозяйство!$G$4</c:f>
              <c:strCache>
                <c:ptCount val="1"/>
                <c:pt idx="0">
                  <c:v>Прямые затраты, руб./га</c:v>
                </c:pt>
              </c:strCache>
            </c:strRef>
          </c:tx>
          <c:spPr>
            <a:solidFill>
              <a:srgbClr val="0086EA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хозяйство!$C$5:$C$9</c:f>
              <c:strCache>
                <c:ptCount val="5"/>
                <c:pt idx="0">
                  <c:v>I</c:v>
                </c:pt>
                <c:pt idx="1">
                  <c:v>II-1</c:v>
                </c:pt>
                <c:pt idx="2">
                  <c:v>II-2</c:v>
                </c:pt>
                <c:pt idx="3">
                  <c:v>III</c:v>
                </c:pt>
                <c:pt idx="4">
                  <c:v>IV</c:v>
                </c:pt>
              </c:strCache>
            </c:strRef>
          </c:cat>
          <c:val>
            <c:numRef>
              <c:f>хозяйство!$G$5:$G$9</c:f>
              <c:numCache>
                <c:formatCode>#,##0</c:formatCode>
                <c:ptCount val="5"/>
                <c:pt idx="0">
                  <c:v>8827</c:v>
                </c:pt>
                <c:pt idx="1">
                  <c:v>8827</c:v>
                </c:pt>
                <c:pt idx="2">
                  <c:v>8827</c:v>
                </c:pt>
                <c:pt idx="3">
                  <c:v>8827</c:v>
                </c:pt>
                <c:pt idx="4">
                  <c:v>8827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945792"/>
        <c:axId val="88947328"/>
      </c:barChart>
      <c:catAx>
        <c:axId val="8894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88947328"/>
        <c:crosses val="autoZero"/>
        <c:auto val="1"/>
        <c:lblAlgn val="ctr"/>
        <c:lblOffset val="100"/>
        <c:noMultiLvlLbl val="0"/>
      </c:catAx>
      <c:valAx>
        <c:axId val="88947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894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91262510496337"/>
          <c:y val="0.24153518781336292"/>
          <c:w val="0.25008737566043149"/>
          <c:h val="0.34407051153928581"/>
        </c:manualLayout>
      </c:layout>
      <c:overlay val="0"/>
    </c:legend>
    <c:plotVisOnly val="1"/>
    <c:dispBlanksAs val="gap"/>
    <c:showDLblsOverMax val="0"/>
  </c:chart>
  <c:spPr>
    <a:solidFill>
      <a:srgbClr val="FFFF66"/>
    </a:solidFill>
  </c:spPr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67565238604564E-2"/>
          <c:y val="1.8996991403945961E-2"/>
          <c:w val="0.68011433973426005"/>
          <c:h val="0.923299620538670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проект!$H$4</c:f>
              <c:strCache>
                <c:ptCount val="1"/>
                <c:pt idx="0">
                  <c:v>Маржинальный доход, руб./га</c:v>
                </c:pt>
              </c:strCache>
            </c:strRef>
          </c:tx>
          <c:spPr>
            <a:solidFill>
              <a:srgbClr val="FF3B3B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0"/>
                  <c:y val="-2.940288513987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проект!$C$5:$C$9</c:f>
              <c:strCache>
                <c:ptCount val="5"/>
                <c:pt idx="0">
                  <c:v>I</c:v>
                </c:pt>
                <c:pt idx="1">
                  <c:v>II-1</c:v>
                </c:pt>
                <c:pt idx="2">
                  <c:v>II-2</c:v>
                </c:pt>
                <c:pt idx="3">
                  <c:v>III</c:v>
                </c:pt>
                <c:pt idx="4">
                  <c:v>IV</c:v>
                </c:pt>
              </c:strCache>
            </c:strRef>
          </c:cat>
          <c:val>
            <c:numRef>
              <c:f>проект!$H$5:$H$9</c:f>
              <c:numCache>
                <c:formatCode>#,##0</c:formatCode>
                <c:ptCount val="5"/>
                <c:pt idx="0">
                  <c:v>25909.625</c:v>
                </c:pt>
                <c:pt idx="1">
                  <c:v>21382.149999999998</c:v>
                </c:pt>
                <c:pt idx="2">
                  <c:v>18618.449999999997</c:v>
                </c:pt>
                <c:pt idx="3">
                  <c:v>13227.274999999998</c:v>
                </c:pt>
              </c:numCache>
            </c:numRef>
          </c:val>
        </c:ser>
        <c:ser>
          <c:idx val="1"/>
          <c:order val="1"/>
          <c:tx>
            <c:strRef>
              <c:f>проект!$G$4</c:f>
              <c:strCache>
                <c:ptCount val="1"/>
                <c:pt idx="0">
                  <c:v>Прямые затраты, руб./га</c:v>
                </c:pt>
              </c:strCache>
            </c:strRef>
          </c:tx>
          <c:spPr>
            <a:solidFill>
              <a:srgbClr val="0086EA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проект!$C$5:$C$9</c:f>
              <c:strCache>
                <c:ptCount val="5"/>
                <c:pt idx="0">
                  <c:v>I</c:v>
                </c:pt>
                <c:pt idx="1">
                  <c:v>II-1</c:v>
                </c:pt>
                <c:pt idx="2">
                  <c:v>II-2</c:v>
                </c:pt>
                <c:pt idx="3">
                  <c:v>III</c:v>
                </c:pt>
                <c:pt idx="4">
                  <c:v>IV</c:v>
                </c:pt>
              </c:strCache>
            </c:strRef>
          </c:cat>
          <c:val>
            <c:numRef>
              <c:f>проект!$G$5:$G$9</c:f>
              <c:numCache>
                <c:formatCode>#,##0</c:formatCode>
                <c:ptCount val="5"/>
                <c:pt idx="0">
                  <c:v>8827</c:v>
                </c:pt>
                <c:pt idx="1">
                  <c:v>7951</c:v>
                </c:pt>
                <c:pt idx="2">
                  <c:v>7627</c:v>
                </c:pt>
                <c:pt idx="3">
                  <c:v>4527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973312"/>
        <c:axId val="88974848"/>
      </c:barChart>
      <c:catAx>
        <c:axId val="8897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88974848"/>
        <c:crosses val="autoZero"/>
        <c:auto val="1"/>
        <c:lblAlgn val="ctr"/>
        <c:lblOffset val="100"/>
        <c:noMultiLvlLbl val="0"/>
      </c:catAx>
      <c:valAx>
        <c:axId val="889748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897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93971613266897"/>
          <c:y val="0.22827972667782617"/>
          <c:w val="0.24435115393370888"/>
          <c:h val="0.37379321775210378"/>
        </c:manualLayout>
      </c:layout>
      <c:overlay val="0"/>
    </c:legend>
    <c:plotVisOnly val="1"/>
    <c:dispBlanksAs val="gap"/>
    <c:showDLblsOverMax val="0"/>
  </c:chart>
  <c:spPr>
    <a:solidFill>
      <a:srgbClr val="ABF686"/>
    </a:solidFill>
  </c:spPr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1E9BA-2A0B-4004-9C38-B919C82582C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B71D4-7B90-44EC-A874-A4594E79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Московского экономического форума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Трубников Алексей Владимирович, я являюсь генеральным директором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Агрокультура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координатором подготовки магистров на кафедре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почвоведения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Тимирязевской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академии.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вам рассказать о методологии перехода на интенсивное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растениеводство разработанной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активном участии нашей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кафедры. Опираясь на обширный опыт и географию разработанных нами проектов хочу выделить основные моменты, которые на наш взгляд следует учесть при доработке дорожной карты.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71D4-7B90-44EC-A874-A4594E7918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6A590DB-F9C0-4C47-98B9-93812F8B39D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0A1E5DB3-3333-4C16-9E67-B5DC5C837DDC}" type="slidenum">
              <a:rPr 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данной методологии позволяет – в значительной мере снизить деградацию почв и ландшафтов, увеличить урожайность и улучшить качество продукции, оптимизировать управление и затраты на производство.  </a:t>
            </a:r>
            <a:r>
              <a:rPr lang="ru-RU" dirty="0" smtClean="0">
                <a:latin typeface="Times New Roman" pitchFamily="18" charset="0"/>
              </a:rPr>
              <a:t>Методология </a:t>
            </a:r>
            <a:r>
              <a:rPr lang="ru-RU" dirty="0" smtClean="0">
                <a:latin typeface="Times New Roman" pitchFamily="18" charset="0"/>
              </a:rPr>
              <a:t>состоит из трех основных составляющих.</a:t>
            </a:r>
            <a:r>
              <a:rPr lang="ru-RU" baseline="0" dirty="0" smtClean="0">
                <a:latin typeface="Times New Roman" pitchFamily="18" charset="0"/>
              </a:rPr>
              <a:t> Первая – ГИС </a:t>
            </a:r>
            <a:r>
              <a:rPr lang="ru-RU" baseline="0" dirty="0" err="1" smtClean="0">
                <a:latin typeface="Times New Roman" pitchFamily="18" charset="0"/>
              </a:rPr>
              <a:t>агрооценки</a:t>
            </a:r>
            <a:r>
              <a:rPr lang="ru-RU" baseline="0" dirty="0" smtClean="0">
                <a:latin typeface="Times New Roman" pitchFamily="18" charset="0"/>
              </a:rPr>
              <a:t> земель – </a:t>
            </a:r>
            <a:r>
              <a:rPr lang="ru-RU" baseline="0" dirty="0" smtClean="0">
                <a:latin typeface="Times New Roman" pitchFamily="18" charset="0"/>
              </a:rPr>
              <a:t>пакет </a:t>
            </a:r>
            <a:r>
              <a:rPr lang="ru-RU" baseline="0" dirty="0" smtClean="0">
                <a:latin typeface="Times New Roman" pitchFamily="18" charset="0"/>
              </a:rPr>
              <a:t>электронных карт отражающих необходимые лимитирующие факторы для данной местности.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основе электронных карт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земледелия с технологиями в двух вариантах на нормальный и на интенсивный уровень.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составляющая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Электронная книга истории полей. В нее загружаются электронные карты и разработанные в проекте технологии,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ней ведется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и анализ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выполнения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технологий. Она позволяет задокументировать и обеспечить прозрачность деятельности агропредприятий.</a:t>
            </a: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 основе цифровой карты рельефа мы рассчитываем ряд важных агрономических характеристик,</a:t>
            </a:r>
            <a:r>
              <a:rPr lang="ru-RU" baseline="0" dirty="0" smtClean="0"/>
              <a:t> влияющих на урожайность. Например это индекс влагообеспеченности почв. На участках с лучшей влагообеспеченностью (показаны синим цветом) мы планируем более высокую урожайность, на коричневых участках урожайность ниже из-за дефицита влаги. В соответствии с планируемыми урожайностями меняются расчетные нормы удобрений.</a:t>
            </a:r>
            <a:endParaRPr lang="ru-RU" dirty="0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128" indent="-2704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735" indent="-21634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4429" indent="-21634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7123" indent="-21634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9817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2512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5206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7900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FF11FA-D76D-4123-A33F-E84C6FC9BF07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После создания карт рельефа и почвенных карт они складываются в интегральную карту на основе которой ведется дальнейшее проектирование. Каждый контур этой карты </a:t>
            </a:r>
            <a:r>
              <a:rPr lang="ru-RU" altLang="ru-RU" dirty="0" smtClean="0"/>
              <a:t>содержит </a:t>
            </a:r>
            <a:r>
              <a:rPr lang="ru-RU" altLang="ru-RU" dirty="0" smtClean="0"/>
              <a:t>в себе полный перечень факторов лимитирующих урожайность касающихся и почвенных свойств и рельефа. Дальше информация по каждому контуру сравнивается с требованиями культур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71D4-7B90-44EC-A874-A4594E7918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5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baseline="0" dirty="0" smtClean="0"/>
              <a:t> составляются карты пригодности под конкретные культуры. Карты составляются по шести категориям и раскрашиваются по принципу светофора – чем дальше от зеленого к красному тем больше затрат нужно вложить чтобы получить одинаковое количество продукции. На слайде показаны карты по одному хозяйству для четырех основных культур. Как вы видите все они разные.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71D4-7B90-44EC-A874-A4594E7918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7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Право</a:t>
            </a:r>
            <a:r>
              <a:rPr lang="ru-RU" baseline="0" dirty="0" smtClean="0"/>
              <a:t> владения землей не дает права разрушения не возобновляемого ресурса – почв и ландшафтов.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71D4-7B90-44EC-A874-A4594E7918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Работать</a:t>
            </a:r>
            <a:r>
              <a:rPr lang="ru-RU" baseline="0" dirty="0" smtClean="0"/>
              <a:t> с субсидиями или штрафами?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71D4-7B90-44EC-A874-A4594E7918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На данной таблице вы видите сравнение норм удобрений применяемых в одном из хозяйств для которого мы сделали проект. Рассчитанные нами нормы в обоих вариантах ниже чем фактически применяемые в хозяйстве, что позволило им снизить расходы.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71D4-7B90-44EC-A874-A4594E7918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0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2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2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189FD-82A1-4860-B61A-38AE1608D7F6}" type="datetimeFigureOut">
              <a:rPr lang="ru-RU" smtClean="0">
                <a:solidFill>
                  <a:srgbClr val="564B3C"/>
                </a:solidFill>
              </a:rPr>
              <a:pPr>
                <a:defRPr/>
              </a:pPr>
              <a:t>24.11.2013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D327E3C-4B7C-4541-B9C0-B0EBC1BC2454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5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B6A1B-EF60-43B3-932F-A4054711A1E8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C57E-EAA0-4B14-B970-6721B1715C2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1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FBE7B-A24B-4A4B-A56C-7A8187BFCBF3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6928-B067-4424-9C62-54614D8E453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F872C-5C5A-495F-8BBB-6E7F571EB873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008A1-24D2-4786-96FC-91BFC646816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54AE0-08EC-48E7-BE73-AD339CF84E44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A8780-CB59-43DF-82CE-F149D4FAFD9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4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38133-C16B-462E-BE30-744199924265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39D6C-7150-4C17-8FEB-FEA31FDDD2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8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744B53-23E3-454E-999B-973A483D6C7C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4C759-71EF-4AC5-87A8-93961C0888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5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2DE3C-9580-4A7B-9C00-DD46D14BF913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1CC95-B4E6-4C83-9D65-E5D25813623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948B8-5561-4C5B-A6F5-2B7BACDCE0E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7F05-9452-440B-9F74-B4C87B03EB6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64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77D57-95AE-4E14-A166-8C44FA6B0A33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B098-57A7-45EF-8E58-CD02ABA3DE9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89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72034-0737-4B84-AA8F-9460A63CF0B4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8F2AE-D146-4238-95B2-ED8574690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4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0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8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5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08DFA-8851-43DD-9A5D-1248A61BFC7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5D84-CE2A-4DF8-8E58-BDA1617B5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406C3-EF18-4901-A1EB-D582444AA61E}" type="datetimeFigureOut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AFAA7-B036-4C50-860E-E79EA9DD9A8B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504" y="2043668"/>
            <a:ext cx="9036496" cy="27860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Методология перехода </a:t>
            </a:r>
            <a:b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 интенсивному </a:t>
            </a:r>
            <a:b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растениеводству</a:t>
            </a:r>
            <a:b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РОССИИ</a:t>
            </a:r>
            <a:b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6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altLang="ru-RU" sz="3600" i="1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br>
              <a:rPr lang="ru-RU" altLang="ru-RU" sz="3600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3600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sz="36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1382" y="5657671"/>
            <a:ext cx="105486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Наши клиенты: </a:t>
            </a:r>
            <a:r>
              <a:rPr lang="ru-RU" sz="2400" dirty="0" err="1" smtClean="0"/>
              <a:t>Промагро</a:t>
            </a:r>
            <a:r>
              <a:rPr lang="ru-RU" sz="2400" dirty="0" smtClean="0"/>
              <a:t> (</a:t>
            </a:r>
            <a:r>
              <a:rPr lang="ru-RU" sz="2400" dirty="0"/>
              <a:t>Б</a:t>
            </a:r>
            <a:r>
              <a:rPr lang="ru-RU" sz="2400" dirty="0" smtClean="0"/>
              <a:t>елгород), </a:t>
            </a:r>
            <a:r>
              <a:rPr lang="ru-RU" sz="2400" dirty="0" smtClean="0"/>
              <a:t>ГП </a:t>
            </a:r>
            <a:r>
              <a:rPr lang="ru-RU" sz="2400" dirty="0" err="1" smtClean="0"/>
              <a:t>Апротек</a:t>
            </a:r>
            <a:r>
              <a:rPr lang="ru-RU" sz="2400" dirty="0" smtClean="0"/>
              <a:t> (Воронеж),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/>
              <a:t>КДВ </a:t>
            </a:r>
            <a:r>
              <a:rPr lang="ru-RU" sz="2400" dirty="0" smtClean="0"/>
              <a:t>Агрохолдинг (Алтайский край), Иволга-Центр (</a:t>
            </a:r>
            <a:r>
              <a:rPr lang="ru-RU" sz="2400" dirty="0" smtClean="0"/>
              <a:t>Курск) </a:t>
            </a:r>
            <a:r>
              <a:rPr lang="ru-RU" sz="2400" dirty="0" smtClean="0"/>
              <a:t>и </a:t>
            </a:r>
            <a:r>
              <a:rPr lang="ru-RU" sz="2400" dirty="0" smtClean="0"/>
              <a:t>др.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365104"/>
            <a:ext cx="92272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Трубников Алексей Владимирович, к.б.н., генеральный директор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ООО «Агрокультура»,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Ст. преподаватель кафедры почвоведения, геологии и ландшафтоведения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РГАУ-МСХА им. К.А. Тимирязева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00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77"/>
            <a:ext cx="9144000" cy="656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Алтайский край,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Кулундинская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степь 2013 г.</a:t>
            </a:r>
            <a:endParaRPr lang="ru-RU" dirty="0"/>
          </a:p>
        </p:txBody>
      </p:sp>
      <p:pic>
        <p:nvPicPr>
          <p:cNvPr id="1026" name="Picture 2" descr="C:\Users\Agk\Desktop\Temp\Родино\16-17июля2013_Чуманка\CAM00397-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7568"/>
            <a:ext cx="7056784" cy="52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что платят субсидии фермерам в Германии?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56" y="1844824"/>
            <a:ext cx="8229600" cy="5184576"/>
          </a:xfrm>
        </p:spPr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ru-RU" sz="8600" b="1" dirty="0" smtClean="0"/>
              <a:t>За обеспечение защиты </a:t>
            </a:r>
            <a:r>
              <a:rPr lang="ru-RU" sz="8600" b="1" dirty="0"/>
              <a:t>почв от водной </a:t>
            </a:r>
            <a:r>
              <a:rPr lang="ru-RU" sz="8600" b="1" dirty="0" smtClean="0"/>
              <a:t>и ветровой эрозии, защиты грунтовых вод</a:t>
            </a:r>
          </a:p>
          <a:p>
            <a:r>
              <a:rPr lang="ru-RU" sz="7400" dirty="0"/>
              <a:t>Соблюдение правил обработки почвы и размещения пропашных культур в соответствии с противоэрозионными проектами </a:t>
            </a:r>
            <a:endParaRPr lang="ru-RU" sz="7400" dirty="0" smtClean="0"/>
          </a:p>
          <a:p>
            <a:r>
              <a:rPr lang="ru-RU" sz="7400" dirty="0" smtClean="0"/>
              <a:t>Возделывание </a:t>
            </a:r>
            <a:r>
              <a:rPr lang="ru-RU" sz="7400" dirty="0"/>
              <a:t>промежуточных </a:t>
            </a:r>
            <a:r>
              <a:rPr lang="ru-RU" sz="7400" dirty="0" smtClean="0"/>
              <a:t>культур </a:t>
            </a:r>
            <a:r>
              <a:rPr lang="ru-RU" sz="7400" dirty="0"/>
              <a:t>84 </a:t>
            </a:r>
            <a:r>
              <a:rPr lang="de-DE" sz="7400" dirty="0"/>
              <a:t>€/</a:t>
            </a:r>
            <a:r>
              <a:rPr lang="ru-RU" sz="7400" dirty="0" smtClean="0"/>
              <a:t>га</a:t>
            </a:r>
            <a:endParaRPr lang="ru-RU" sz="7400" dirty="0"/>
          </a:p>
          <a:p>
            <a:r>
              <a:rPr lang="ru-RU" sz="7400" dirty="0" smtClean="0"/>
              <a:t>За применение посева в </a:t>
            </a:r>
            <a:r>
              <a:rPr lang="ru-RU" sz="7400" dirty="0"/>
              <a:t>мульчу </a:t>
            </a:r>
            <a:r>
              <a:rPr lang="ru-RU" sz="7400" dirty="0" smtClean="0"/>
              <a:t>может </a:t>
            </a:r>
            <a:r>
              <a:rPr lang="ru-RU" sz="7400" dirty="0"/>
              <a:t>быть </a:t>
            </a:r>
            <a:r>
              <a:rPr lang="ru-RU" sz="7400" dirty="0" smtClean="0"/>
              <a:t>доплачено 55 </a:t>
            </a:r>
            <a:r>
              <a:rPr lang="ru-RU" sz="7400" dirty="0"/>
              <a:t>€/га </a:t>
            </a:r>
            <a:r>
              <a:rPr lang="ru-RU" sz="7400" dirty="0" smtClean="0"/>
              <a:t>(</a:t>
            </a:r>
            <a:r>
              <a:rPr lang="ru-RU" sz="7400" dirty="0"/>
              <a:t>в случае применения мульчирующего посева на площади не менее 50</a:t>
            </a:r>
            <a:r>
              <a:rPr lang="de-DE" sz="7400" dirty="0" smtClean="0"/>
              <a:t>%</a:t>
            </a:r>
            <a:r>
              <a:rPr lang="ru-RU" sz="7400" dirty="0" smtClean="0"/>
              <a:t>)</a:t>
            </a:r>
            <a:endParaRPr lang="ru-RU" sz="7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68" y="565767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dirty="0"/>
              <a:t>По результатам 2011-2012 в среднем по предприятиям </a:t>
            </a:r>
            <a:r>
              <a:rPr lang="de-DE" dirty="0"/>
              <a:t>NRW </a:t>
            </a:r>
            <a:r>
              <a:rPr lang="ru-RU" dirty="0"/>
              <a:t>субсидии составляют 8,3 </a:t>
            </a:r>
            <a:r>
              <a:rPr lang="de-DE" dirty="0"/>
              <a:t>% </a:t>
            </a:r>
            <a:r>
              <a:rPr lang="ru-RU" dirty="0"/>
              <a:t>от оборота </a:t>
            </a:r>
            <a:r>
              <a:rPr lang="ru-RU" dirty="0" smtClean="0"/>
              <a:t>предприятий (</a:t>
            </a:r>
            <a:r>
              <a:rPr lang="ru-RU" b="1" dirty="0" smtClean="0"/>
              <a:t>40% в доле прибыли</a:t>
            </a:r>
            <a:r>
              <a:rPr lang="ru-RU" dirty="0" smtClean="0"/>
              <a:t>)</a:t>
            </a:r>
            <a:endParaRPr lang="de-DE" dirty="0"/>
          </a:p>
          <a:p>
            <a:pPr marL="114300" indent="0">
              <a:buNone/>
            </a:pPr>
            <a:r>
              <a:rPr lang="ru-RU" dirty="0"/>
              <a:t>Таким образом ни один фермер не позволит себе нарушать правила </a:t>
            </a:r>
            <a:r>
              <a:rPr lang="ru-RU" dirty="0" smtClean="0"/>
              <a:t>позволяющие получить субсидии!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2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что платят субсидии фермерам в Германии?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За соблюдение правил применения СЗР</a:t>
            </a:r>
          </a:p>
          <a:p>
            <a:r>
              <a:rPr lang="ru-RU" sz="2400" dirty="0"/>
              <a:t>Каждые два года техосмотр машин по внесению препаратов, на опрыскивателе делается соответствующая наклейка</a:t>
            </a:r>
          </a:p>
          <a:p>
            <a:r>
              <a:rPr lang="ru-RU" sz="2400" dirty="0"/>
              <a:t>Обязательно прохождение курсов оператора машины по внесению средств защиты</a:t>
            </a:r>
          </a:p>
          <a:p>
            <a:r>
              <a:rPr lang="ru-RU" sz="2400" dirty="0"/>
              <a:t>Обязательно выдерживать правила применения препаратов вблизи отрытых водоемов </a:t>
            </a:r>
            <a:endParaRPr lang="ru-RU" sz="2400" dirty="0" smtClean="0"/>
          </a:p>
          <a:p>
            <a:r>
              <a:rPr lang="ru-RU" sz="2400" dirty="0" smtClean="0"/>
              <a:t>Обязательно </a:t>
            </a:r>
            <a:r>
              <a:rPr lang="ru-RU" sz="2400" dirty="0"/>
              <a:t>выдерживать правила и допуски по дозам, срокам и кратности обработок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53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что платят субсидии фермерам в Германии?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b="1" dirty="0" smtClean="0"/>
              <a:t>За соблюдение правил применения органических удобрений</a:t>
            </a:r>
          </a:p>
          <a:p>
            <a:r>
              <a:rPr lang="ru-RU" sz="2400" dirty="0"/>
              <a:t>Осеннее применение органики допускается только с учетом возделывания промежуточной культуры или под озимую культуру в дозе не более 80 общего или 40 кг/га аммонийного азота.</a:t>
            </a:r>
          </a:p>
          <a:p>
            <a:r>
              <a:rPr lang="ru-RU" sz="2400" dirty="0"/>
              <a:t>Запрещено применение жижи по мерзлой почве, если она не оттаивает днем или покрытой снегом с высотой снежного покрова свыше 5 см.</a:t>
            </a:r>
          </a:p>
          <a:p>
            <a:r>
              <a:rPr lang="ru-RU" sz="2400" dirty="0"/>
              <a:t>Общая доза органических удобрений в пересчете на азот не должна превышать 170 кг </a:t>
            </a:r>
            <a:r>
              <a:rPr lang="ru-RU" sz="2400" dirty="0" err="1"/>
              <a:t>д.в</a:t>
            </a:r>
            <a:r>
              <a:rPr lang="ru-RU" sz="2400" dirty="0"/>
              <a:t>. </a:t>
            </a:r>
            <a:r>
              <a:rPr lang="ru-RU" sz="2400" dirty="0" smtClean="0"/>
              <a:t>азота </a:t>
            </a:r>
            <a:r>
              <a:rPr lang="ru-RU" sz="2400" dirty="0"/>
              <a:t>/год (М</a:t>
            </a:r>
            <a:r>
              <a:rPr lang="de-DE" sz="2400" dirty="0"/>
              <a:t>V)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6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1463"/>
              </p:ext>
            </p:extLst>
          </p:nvPr>
        </p:nvGraphicFramePr>
        <p:xfrm>
          <a:off x="179512" y="1772816"/>
          <a:ext cx="8712968" cy="4202432"/>
        </p:xfrm>
        <a:graphic>
          <a:graphicData uri="http://schemas.openxmlformats.org/drawingml/2006/table">
            <a:tbl>
              <a:tblPr/>
              <a:tblGrid>
                <a:gridCol w="2065338"/>
                <a:gridCol w="1109662"/>
                <a:gridCol w="1109663"/>
                <a:gridCol w="1109662"/>
                <a:gridCol w="1109663"/>
                <a:gridCol w="2208980"/>
              </a:tblGrid>
              <a:tr h="720559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Годовая норма внесения удобрений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Норма удобрений, кг д.в. на га в год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55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P2O5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K2O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87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проекту адаптивно-ландшафтного земледелия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норм. технологии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технологии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5709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данным хозяйства (факт)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минеральных удобрений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05624" y="620688"/>
            <a:ext cx="8229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1. ГИС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агрооценки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земель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5624" y="2204864"/>
            <a:ext cx="8229600" cy="124889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Проект адаптивно-ландшафтного земледелия и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агротехнологий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5624" y="4328045"/>
            <a:ext cx="8229600" cy="1405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3. Электронная книга истории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полей севооборотов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69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00088"/>
            <a:ext cx="6697663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5475"/>
          </a:xfrm>
        </p:spPr>
        <p:txBody>
          <a:bodyPr>
            <a:noAutofit/>
          </a:bodyPr>
          <a:lstStyle/>
          <a:p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модель рельефа ОАО «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Роговатовская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нива»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6040438"/>
            <a:ext cx="3667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416050"/>
            <a:ext cx="10572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7291388" y="714375"/>
            <a:ext cx="15255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Абсолютная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высота, м:</a:t>
            </a:r>
          </a:p>
        </p:txBody>
      </p:sp>
    </p:spTree>
    <p:extLst>
      <p:ext uri="{BB962C8B-B14F-4D97-AF65-F5344CB8AC3E}">
        <p14:creationId xmlns:p14="http://schemas.microsoft.com/office/powerpoint/2010/main" val="41105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:\Белгород_Роговатовская нива\DEM_WGS84\Wetness_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19270" r="957" b="5533"/>
          <a:stretch>
            <a:fillRect/>
          </a:stretch>
        </p:blipFill>
        <p:spPr bwMode="auto">
          <a:xfrm>
            <a:off x="346076" y="1772816"/>
            <a:ext cx="85423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4" t="6992" r="9161" b="63583"/>
          <a:stretch/>
        </p:blipFill>
        <p:spPr bwMode="auto">
          <a:xfrm>
            <a:off x="7178391" y="1916832"/>
            <a:ext cx="515223" cy="13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6732588" y="620713"/>
            <a:ext cx="215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FFFFFF"/>
                </a:solidFill>
              </a:rPr>
              <a:t>Влагообеспеченность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107504" y="6020487"/>
            <a:ext cx="610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Показывает различие влагообеспеченности почв,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связанное с рельефом</a:t>
            </a:r>
          </a:p>
        </p:txBody>
      </p:sp>
      <p:sp>
        <p:nvSpPr>
          <p:cNvPr id="35847" name="Прямоугольник 5"/>
          <p:cNvSpPr>
            <a:spLocks noChangeArrowheads="1"/>
          </p:cNvSpPr>
          <p:nvPr/>
        </p:nvSpPr>
        <p:spPr bwMode="auto">
          <a:xfrm>
            <a:off x="7885113" y="981075"/>
            <a:ext cx="1084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FFFFFF"/>
                </a:solidFill>
              </a:rPr>
              <a:t>Повышенная</a:t>
            </a:r>
            <a:endParaRPr lang="ru-RU" sz="700" b="1" smtClean="0">
              <a:solidFill>
                <a:srgbClr val="FFFFFF"/>
              </a:solidFill>
            </a:endParaRPr>
          </a:p>
        </p:txBody>
      </p:sp>
      <p:sp>
        <p:nvSpPr>
          <p:cNvPr id="35848" name="Прямоугольник 7"/>
          <p:cNvSpPr>
            <a:spLocks noChangeArrowheads="1"/>
          </p:cNvSpPr>
          <p:nvPr/>
        </p:nvSpPr>
        <p:spPr bwMode="auto">
          <a:xfrm>
            <a:off x="7725963" y="2954983"/>
            <a:ext cx="1008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Пониженная</a:t>
            </a:r>
            <a:endParaRPr lang="ru-RU" sz="7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Влагообеспеченность почв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7246" y="1916832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Повышенная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3" y="-11058"/>
            <a:ext cx="9158743" cy="6869058"/>
          </a:xfrm>
          <a:prstGeom prst="rect">
            <a:avLst/>
          </a:prstGeom>
        </p:spPr>
      </p:pic>
      <p:pic>
        <p:nvPicPr>
          <p:cNvPr id="14341" name="Picture 5" descr="G:\Белгород_Роговатовская нива\ФОТО\Разное\DSC00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428875"/>
            <a:ext cx="1439863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:\Белгород_Роговатовская нива\ФОТО\Фото_Роговатовская_нива_день4\DSCN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928688"/>
            <a:ext cx="1439862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9" descr="G:\Белгород_Роговатовская нива\ФОТО\Фото_Роговатовская_нива_день4\DSCN0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7" y="1768475"/>
            <a:ext cx="1800225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G:\Белгород_Роговатовская нива\ФОТО\Фото_Роговатовская_нива_день2\за-полем74_101га_обнажения_мела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778500"/>
            <a:ext cx="1439863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524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latin typeface="Arial" pitchFamily="34" charset="0"/>
                <a:ea typeface="+mj-ea"/>
                <a:cs typeface="Arial" pitchFamily="34" charset="0"/>
              </a:rPr>
              <a:t>Полевое почвенно-ландшафтное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latin typeface="Arial" pitchFamily="34" charset="0"/>
                <a:ea typeface="+mj-ea"/>
                <a:cs typeface="Arial" pitchFamily="34" charset="0"/>
              </a:rPr>
              <a:t>обследование</a:t>
            </a:r>
          </a:p>
        </p:txBody>
      </p:sp>
      <p:pic>
        <p:nvPicPr>
          <p:cNvPr id="14352" name="Picture 16" descr="G:\Белгород_Роговатовская нива\ФОТО\Фото_Роговатовская_нива_день1\поле86_234га_оз_фр_сел (1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9583"/>
            <a:ext cx="1919288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634" y="260648"/>
            <a:ext cx="8260672" cy="10394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Почвенно-ландшафтная карта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ОАО «АФ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Роговатовская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нива» (9084 га)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3"/>
            <a:ext cx="9137888" cy="67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33644"/>
              </p:ext>
            </p:extLst>
          </p:nvPr>
        </p:nvGraphicFramePr>
        <p:xfrm>
          <a:off x="0" y="1139888"/>
          <a:ext cx="4406300" cy="387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87170"/>
              </p:ext>
            </p:extLst>
          </p:nvPr>
        </p:nvGraphicFramePr>
        <p:xfrm>
          <a:off x="4709140" y="1113460"/>
          <a:ext cx="4427984" cy="387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83430"/>
              </p:ext>
            </p:extLst>
          </p:nvPr>
        </p:nvGraphicFramePr>
        <p:xfrm>
          <a:off x="724399" y="5074008"/>
          <a:ext cx="2980908" cy="71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689"/>
                <a:gridCol w="1116445"/>
                <a:gridCol w="1138774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сбор, тонн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Прямые затраты,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Маржинальный доход,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88 270 000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174 879 233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06674"/>
              </p:ext>
            </p:extLst>
          </p:nvPr>
        </p:nvGraphicFramePr>
        <p:xfrm>
          <a:off x="5292080" y="5074008"/>
          <a:ext cx="2987824" cy="71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932"/>
                <a:gridCol w="932201"/>
                <a:gridCol w="1302691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сбор, тонн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Прямые затраты,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Маржинальный доход,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68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70 659 400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190 405 635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68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254"/>
              </p:ext>
            </p:extLst>
          </p:nvPr>
        </p:nvGraphicFramePr>
        <p:xfrm>
          <a:off x="3073278" y="5964035"/>
          <a:ext cx="2987824" cy="71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219"/>
                <a:gridCol w="905929"/>
                <a:gridCol w="1184676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сбор, тонн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Прямые затраты,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Маржинальный доход,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-17 610 600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15 526 403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1840" y="332656"/>
            <a:ext cx="3050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ОЗИМАЯ ПШЕНИЦА.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10 000 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774906"/>
            <a:ext cx="3722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Хозяйство. Одна технология на все поля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058" y="772243"/>
            <a:ext cx="457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Проект. Технологии дифференцированы по полям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726" y="5656258"/>
            <a:ext cx="12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0"/>
            <a:ext cx="723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Карты пригодности под культуры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7865"/>
          <a:stretch/>
        </p:blipFill>
        <p:spPr>
          <a:xfrm>
            <a:off x="612499" y="747952"/>
            <a:ext cx="3240360" cy="2379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7524"/>
          <a:stretch/>
        </p:blipFill>
        <p:spPr>
          <a:xfrm>
            <a:off x="4866781" y="747952"/>
            <a:ext cx="3312368" cy="2427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3131112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Кукуруза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151" y="3179074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Озимая пшеница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8263"/>
          <a:stretch/>
        </p:blipFill>
        <p:spPr>
          <a:xfrm>
            <a:off x="537668" y="3632333"/>
            <a:ext cx="3302502" cy="2413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7337"/>
          <a:stretch/>
        </p:blipFill>
        <p:spPr>
          <a:xfrm>
            <a:off x="4866781" y="3548406"/>
            <a:ext cx="3312368" cy="2382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4266" y="607784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5508" y="601294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Ячмень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697" y="7887"/>
            <a:ext cx="7598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полей севооборотов и производственных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Алтайский край,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Кулундинская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степь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9425"/>
          <a:stretch/>
        </p:blipFill>
        <p:spPr>
          <a:xfrm>
            <a:off x="1402534" y="642728"/>
            <a:ext cx="6192688" cy="60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10933</TotalTime>
  <Words>944</Words>
  <Application>Microsoft Office PowerPoint</Application>
  <PresentationFormat>Экран (4:3)</PresentationFormat>
  <Paragraphs>131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Аптека</vt:lpstr>
      <vt:lpstr>Методология перехода  к интенсивному  растениеводству в РОССИИ      </vt:lpstr>
      <vt:lpstr>Презентация PowerPoint</vt:lpstr>
      <vt:lpstr>Цифровая модель рельефа ОАО «Роговатовская нива»</vt:lpstr>
      <vt:lpstr>Влагообеспеченность почв</vt:lpstr>
      <vt:lpstr>Презентация PowerPoint</vt:lpstr>
      <vt:lpstr>Почвенно-ландшафтная карта  ОАО «АФ Роговатовская нива» (9084 га)</vt:lpstr>
      <vt:lpstr>Презентация PowerPoint</vt:lpstr>
      <vt:lpstr>Презентация PowerPoint</vt:lpstr>
      <vt:lpstr>Презентация PowerPoint</vt:lpstr>
      <vt:lpstr>Презентация PowerPoint</vt:lpstr>
      <vt:lpstr>Алтайский край, Кулундинская степь 2013 г.</vt:lpstr>
      <vt:lpstr>За что платят субсидии фермерам в Германии?</vt:lpstr>
      <vt:lpstr>За что платят субсидии фермерам в Германии?</vt:lpstr>
      <vt:lpstr>За что платят субсидии фермерам в Германии?</vt:lpstr>
      <vt:lpstr>Объем минеральных удобрений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Agk</dc:creator>
  <cp:lastModifiedBy>Agk</cp:lastModifiedBy>
  <cp:revision>213</cp:revision>
  <dcterms:created xsi:type="dcterms:W3CDTF">2013-06-05T09:20:58Z</dcterms:created>
  <dcterms:modified xsi:type="dcterms:W3CDTF">2013-11-25T21:04:16Z</dcterms:modified>
</cp:coreProperties>
</file>