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5" r:id="rId3"/>
    <p:sldId id="281" r:id="rId4"/>
    <p:sldId id="282" r:id="rId5"/>
    <p:sldId id="283" r:id="rId6"/>
    <p:sldId id="284" r:id="rId7"/>
    <p:sldId id="288" r:id="rId8"/>
    <p:sldId id="289" r:id="rId9"/>
    <p:sldId id="285" r:id="rId10"/>
    <p:sldId id="277" r:id="rId11"/>
    <p:sldId id="266" r:id="rId12"/>
    <p:sldId id="257" r:id="rId13"/>
    <p:sldId id="261" r:id="rId14"/>
    <p:sldId id="263" r:id="rId15"/>
    <p:sldId id="279" r:id="rId16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28" autoAdjust="0"/>
  </p:normalViewPr>
  <p:slideViewPr>
    <p:cSldViewPr>
      <p:cViewPr varScale="1">
        <p:scale>
          <a:sx n="105" d="100"/>
          <a:sy n="105" d="100"/>
        </p:scale>
        <p:origin x="797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Лист2!$A$1:$A$14</c:f>
              <c:strCache>
                <c:ptCount val="14"/>
                <c:pt idx="0">
                  <c:v>Ухудшение условий поставки сырья и комплектующих</c:v>
                </c:pt>
                <c:pt idx="1">
                  <c:v>Проблемы с логистикой</c:v>
                </c:pt>
                <c:pt idx="2">
                  <c:v>Недостаток оборотных средств</c:v>
                </c:pt>
                <c:pt idx="3">
                  <c:v>Снижение спроса на продукцию</c:v>
                </c:pt>
                <c:pt idx="4">
                  <c:v>Резкий рост цен на импортную продукцию, пересмотр контрактов</c:v>
                </c:pt>
                <c:pt idx="5">
                  <c:v>Валютная нестабильность</c:v>
                </c:pt>
                <c:pt idx="6">
                  <c:v>Невозможность оснастить организацию новым оборудованием, технологиями</c:v>
                </c:pt>
                <c:pt idx="7">
                  <c:v>Резкий рост цен на отечественную продукцию</c:v>
                </c:pt>
                <c:pt idx="8">
                  <c:v>Невозможность провести платежи с иностранными контрагентами</c:v>
                </c:pt>
                <c:pt idx="9">
                  <c:v>Сокращение объемов производства</c:v>
                </c:pt>
                <c:pt idx="10">
                  <c:v>Недоступность заемных финансовых ресурсов</c:v>
                </c:pt>
                <c:pt idx="11">
                  <c:v>Неплатежи со стороны контаргентов</c:v>
                </c:pt>
                <c:pt idx="12">
                  <c:v>Сокращение инвестпрограмм/ перенос на более поздний срок</c:v>
                </c:pt>
                <c:pt idx="13">
                  <c:v>Рост фискальной нагрузки</c:v>
                </c:pt>
              </c:strCache>
            </c:strRef>
          </c:cat>
          <c:val>
            <c:numRef>
              <c:f>Лист2!$B$1:$B$14</c:f>
              <c:numCache>
                <c:formatCode>0.00%</c:formatCode>
                <c:ptCount val="14"/>
                <c:pt idx="0">
                  <c:v>0.58399999999999996</c:v>
                </c:pt>
                <c:pt idx="1">
                  <c:v>0.48099999999999998</c:v>
                </c:pt>
                <c:pt idx="2">
                  <c:v>0.40500000000000003</c:v>
                </c:pt>
                <c:pt idx="3">
                  <c:v>0.4</c:v>
                </c:pt>
                <c:pt idx="4">
                  <c:v>0.33</c:v>
                </c:pt>
                <c:pt idx="5">
                  <c:v>0.29699999999999999</c:v>
                </c:pt>
                <c:pt idx="6">
                  <c:v>0.28599999999999998</c:v>
                </c:pt>
                <c:pt idx="7">
                  <c:v>0.25900000000000001</c:v>
                </c:pt>
                <c:pt idx="8">
                  <c:v>0.23200000000000001</c:v>
                </c:pt>
                <c:pt idx="9">
                  <c:v>0.22700000000000001</c:v>
                </c:pt>
                <c:pt idx="10">
                  <c:v>0.222</c:v>
                </c:pt>
                <c:pt idx="11">
                  <c:v>0.20499999999999999</c:v>
                </c:pt>
                <c:pt idx="12">
                  <c:v>0.16800000000000001</c:v>
                </c:pt>
                <c:pt idx="13">
                  <c:v>0.14099999999999999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8221936"/>
        <c:axId val="-1638236080"/>
      </c:barChart>
      <c:catAx>
        <c:axId val="-1638221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-1638236080"/>
        <c:crosses val="autoZero"/>
        <c:auto val="1"/>
        <c:lblAlgn val="ctr"/>
        <c:lblOffset val="100"/>
        <c:noMultiLvlLbl val="0"/>
      </c:catAx>
      <c:valAx>
        <c:axId val="-163823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-163822193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Лист3!$A$2:$A$7</c:f>
              <c:strCache>
                <c:ptCount val="6"/>
                <c:pt idx="0">
                  <c:v>Сокращены непрофильные инвестиции</c:v>
                </c:pt>
                <c:pt idx="1">
                  <c:v>Увеличены объемы/ запущены новые инвестиционные проекты, направленные на повышение производительности труда</c:v>
                </c:pt>
                <c:pt idx="2">
                  <c:v>Увеличены объемы/ запущены новые инвестиционные проекты по производству комплектующих, оборудования и т.д. в связи с уходом поставщиков с рынков</c:v>
                </c:pt>
                <c:pt idx="3">
                  <c:v>Увеличены инвестиции в НИР и ОКР</c:v>
                </c:pt>
                <c:pt idx="4">
                  <c:v>Увеличены объемы/ запущены новые инвестиционные проекты с ориентацией на экспорт</c:v>
                </c:pt>
                <c:pt idx="5">
                  <c:v>Увеличены объемы/ запущены новые инвестиционные проекты, направленные на повышение энергоэффективности/ ресурсосбережения</c:v>
                </c:pt>
              </c:strCache>
            </c:strRef>
          </c:cat>
          <c:val>
            <c:numRef>
              <c:f>Лист3!$B$2:$B$7</c:f>
              <c:numCache>
                <c:formatCode>0.00%</c:formatCode>
                <c:ptCount val="6"/>
                <c:pt idx="0">
                  <c:v>0.60799999999999998</c:v>
                </c:pt>
                <c:pt idx="1">
                  <c:v>0.26200000000000001</c:v>
                </c:pt>
                <c:pt idx="2">
                  <c:v>0.20799999999999999</c:v>
                </c:pt>
                <c:pt idx="3">
                  <c:v>0.17699999999999999</c:v>
                </c:pt>
                <c:pt idx="4">
                  <c:v>9.1999999999999998E-2</c:v>
                </c:pt>
                <c:pt idx="5">
                  <c:v>6.2E-2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8234992"/>
        <c:axId val="-1638230096"/>
      </c:barChart>
      <c:catAx>
        <c:axId val="-16382349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50" b="1"/>
            </a:pPr>
            <a:endParaRPr lang="ru-RU"/>
          </a:p>
        </c:txPr>
        <c:crossAx val="-1638230096"/>
        <c:crosses val="autoZero"/>
        <c:auto val="1"/>
        <c:lblAlgn val="ctr"/>
        <c:lblOffset val="100"/>
        <c:noMultiLvlLbl val="0"/>
      </c:catAx>
      <c:valAx>
        <c:axId val="-163823009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-163823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58631387789729"/>
          <c:y val="3.5927078061285374E-2"/>
          <c:w val="0.52748124040215671"/>
          <c:h val="0.9281458438774292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Лист1!$B$2:$B$12</c:f>
              <c:strCache>
                <c:ptCount val="11"/>
                <c:pt idx="0">
                  <c:v>Модернизация производства</c:v>
                </c:pt>
                <c:pt idx="1">
                  <c:v>Рост выпуска продукции</c:v>
                </c:pt>
                <c:pt idx="2">
                  <c:v>Создание новых рабочих мест</c:v>
                </c:pt>
                <c:pt idx="3">
                  <c:v>Расширение производственных мощностей</c:v>
                </c:pt>
                <c:pt idx="4">
                  <c:v>Рост производительности</c:v>
                </c:pt>
                <c:pt idx="5">
                  <c:v>Расширение ассортимента
выпускаемой продукции</c:v>
                </c:pt>
                <c:pt idx="6">
                  <c:v>Снижение издержек</c:v>
                </c:pt>
                <c:pt idx="7">
                  <c:v>Внедрение новых технологий</c:v>
                </c:pt>
                <c:pt idx="8">
                  <c:v>Рост рынков сбыта</c:v>
                </c:pt>
                <c:pt idx="9">
                  <c:v>Оптимизация численности работников</c:v>
                </c:pt>
                <c:pt idx="10">
                  <c:v>Рост количества патентов, цифровых
решений, выполненных НИОКР</c:v>
                </c:pt>
              </c:strCache>
            </c:strRef>
          </c:cat>
          <c:val>
            <c:numRef>
              <c:f>Лист1!$C$2:$C$12</c:f>
              <c:numCache>
                <c:formatCode>0.00%</c:formatCode>
                <c:ptCount val="11"/>
                <c:pt idx="0">
                  <c:v>0.51600000000000001</c:v>
                </c:pt>
                <c:pt idx="1">
                  <c:v>0.49199999999999999</c:v>
                </c:pt>
                <c:pt idx="2">
                  <c:v>0.48399999999999999</c:v>
                </c:pt>
                <c:pt idx="3">
                  <c:v>0.42699999999999999</c:v>
                </c:pt>
                <c:pt idx="4">
                  <c:v>0.379</c:v>
                </c:pt>
                <c:pt idx="5">
                  <c:v>0.34699999999999998</c:v>
                </c:pt>
                <c:pt idx="6">
                  <c:v>0.33100000000000002</c:v>
                </c:pt>
                <c:pt idx="7">
                  <c:v>0.26600000000000001</c:v>
                </c:pt>
                <c:pt idx="8">
                  <c:v>0.218</c:v>
                </c:pt>
                <c:pt idx="9">
                  <c:v>0.16900000000000001</c:v>
                </c:pt>
                <c:pt idx="10">
                  <c:v>0.113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8228464"/>
        <c:axId val="-1638227376"/>
      </c:barChart>
      <c:catAx>
        <c:axId val="-163822846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 anchor="ctr" anchorCtr="0"/>
          <a:lstStyle/>
          <a:p>
            <a:pPr>
              <a:defRPr sz="1050" b="1" baseline="0"/>
            </a:pPr>
            <a:endParaRPr lang="ru-RU"/>
          </a:p>
        </c:txPr>
        <c:crossAx val="-1638227376"/>
        <c:crosses val="autoZero"/>
        <c:auto val="0"/>
        <c:lblAlgn val="ctr"/>
        <c:lblOffset val="100"/>
        <c:noMultiLvlLbl val="0"/>
      </c:catAx>
      <c:valAx>
        <c:axId val="-163822737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-16382284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B4871-81E8-4D47-A29A-491F6136DCE5}" type="datetimeFigureOut">
              <a:rPr lang="ru-RU" smtClean="0"/>
              <a:t>15.09.2023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537A-8C86-4A1F-BF2A-F1FD39D4D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4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5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5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5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4D3-E6E9-41FC-9A12-0CE202677091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17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ED7C-BFE2-436E-B5A9-26E38E4B8581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44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6BB3-07D2-4590-BBEF-9B25658F5FE0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808" y="172248"/>
            <a:ext cx="8790384" cy="5370511"/>
          </a:xfrm>
          <a:custGeom>
            <a:avLst/>
            <a:gdLst>
              <a:gd name="connsiteX0" fmla="*/ 0 w 11720512"/>
              <a:gd name="connsiteY0" fmla="*/ 0 h 6381749"/>
              <a:gd name="connsiteX1" fmla="*/ 11720512 w 11720512"/>
              <a:gd name="connsiteY1" fmla="*/ 0 h 6381749"/>
              <a:gd name="connsiteX2" fmla="*/ 11720512 w 11720512"/>
              <a:gd name="connsiteY2" fmla="*/ 6381749 h 6381749"/>
              <a:gd name="connsiteX3" fmla="*/ 0 w 11720512"/>
              <a:gd name="connsiteY3" fmla="*/ 6381749 h 638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0512" h="6381749">
                <a:moveTo>
                  <a:pt x="0" y="0"/>
                </a:moveTo>
                <a:lnTo>
                  <a:pt x="11720512" y="0"/>
                </a:lnTo>
                <a:lnTo>
                  <a:pt x="11720512" y="6381749"/>
                </a:lnTo>
                <a:lnTo>
                  <a:pt x="0" y="63817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05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6757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00EF-6AAC-46ED-9CD6-B66A991345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534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F5F0-A799-43BC-8588-B8A573FCC1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4188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1CD4-950D-4490-A0CB-3090AFC9D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1873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0BF5-B85A-49ED-8D0E-5F22F08B1F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41708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F748-7772-4A2A-B1D0-656CD1CBB1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9209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2DF6-D0B2-47FE-AA98-450EB9B456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89796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A4C-C83E-4641-B5A7-F42B6CF6F4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398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7D56-9042-4EAF-93C3-5A20A7F7D0FB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801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9082-3278-41DC-A59C-5A603160E5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60201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8E5E-F339-42CB-8A9E-35CC859E60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4400" y="74087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69109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B-4CD4-4F57-9949-2FD6064C95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550339"/>
            <a:ext cx="609600" cy="317501"/>
          </a:xfrm>
          <a:prstGeom prst="rect">
            <a:avLst/>
          </a:prstGeom>
        </p:spPr>
        <p:txBody>
          <a:bodyPr/>
          <a:lstStyle/>
          <a:p>
            <a:fld id="{1E7D417E-0BF3-C440-BCB6-3BA684BB87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718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1DF7-220D-4540-8A38-1266B94228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550339"/>
            <a:ext cx="609600" cy="317501"/>
          </a:xfrm>
          <a:prstGeom prst="rect">
            <a:avLst/>
          </a:prstGeom>
        </p:spPr>
        <p:txBody>
          <a:bodyPr/>
          <a:lstStyle/>
          <a:p>
            <a:fld id="{1E7D417E-0BF3-C440-BCB6-3BA684BB87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48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808" y="172248"/>
            <a:ext cx="8790384" cy="5370511"/>
          </a:xfrm>
          <a:custGeom>
            <a:avLst/>
            <a:gdLst>
              <a:gd name="connsiteX0" fmla="*/ 0 w 11720512"/>
              <a:gd name="connsiteY0" fmla="*/ 0 h 6381749"/>
              <a:gd name="connsiteX1" fmla="*/ 11720512 w 11720512"/>
              <a:gd name="connsiteY1" fmla="*/ 0 h 6381749"/>
              <a:gd name="connsiteX2" fmla="*/ 11720512 w 11720512"/>
              <a:gd name="connsiteY2" fmla="*/ 6381749 h 6381749"/>
              <a:gd name="connsiteX3" fmla="*/ 0 w 11720512"/>
              <a:gd name="connsiteY3" fmla="*/ 6381749 h 638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0512" h="6381749">
                <a:moveTo>
                  <a:pt x="0" y="0"/>
                </a:moveTo>
                <a:lnTo>
                  <a:pt x="11720512" y="0"/>
                </a:lnTo>
                <a:lnTo>
                  <a:pt x="11720512" y="6381749"/>
                </a:lnTo>
                <a:lnTo>
                  <a:pt x="0" y="63817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05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23705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8A65C-498F-4D79-8D3B-F831C5BA9BA7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39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44AA-1D47-4E3A-8CF9-EB7D1F44E5F4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36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C5F9-A31A-488B-88FF-AE50117399A0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98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007C-F17D-42E9-8F40-0AA3DAC43829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88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2C21-870C-4CE8-B2CD-D3738242CF16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94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0740-A60E-40C8-867F-AE903EFC6F07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9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29B8-9F89-44FF-ACC2-BC2CA65AEC7C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36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E04A-A14E-4FD8-B853-EAC4DB2CD3F5}" type="datetime1">
              <a:rPr lang="ru-RU" smtClean="0"/>
              <a:t>15.09.2023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3F70-5F60-4946-A58D-81C7CE340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top_new3.pd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0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642" y="186532"/>
            <a:ext cx="5932161" cy="19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F35EE5-E76A-4777-A6D2-C31CAE9541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dirty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 defTabSz="457200"/>
              <a:t>‹#›</a:t>
            </a:fld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279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rgbClr val="032953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95215"/>
            <a:ext cx="6840760" cy="144016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1" dirty="0">
                <a:latin typeface="+mn-lt"/>
                <a:ea typeface="+mn-ea"/>
                <a:cs typeface="Arial" panose="020B0604020202020204" pitchFamily="34" charset="0"/>
              </a:rPr>
              <a:t>Выездное расширенное </a:t>
            </a:r>
            <a:r>
              <a:rPr lang="ru-RU" sz="2400" b="1" dirty="0" smtClean="0">
                <a:latin typeface="+mn-lt"/>
                <a:ea typeface="+mn-ea"/>
                <a:cs typeface="Arial" panose="020B0604020202020204" pitchFamily="34" charset="0"/>
              </a:rPr>
              <a:t>заседание</a:t>
            </a:r>
            <a:r>
              <a:rPr lang="en-US" sz="2400" b="1" dirty="0" smtClean="0"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Совета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ТПП РФ по промышленному развитию и конкурентоспособности экономики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53444"/>
            <a:ext cx="7416824" cy="3096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Развитие промышленности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роль и место</a:t>
            </a:r>
            <a:endParaRPr lang="en-US" sz="2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системы торгово-промышленных палат</a:t>
            </a:r>
            <a:endParaRPr lang="en-US" sz="2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Вице-президент ТПП РФ Д.Н. Курочкин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19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сентября 2023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г.</a:t>
            </a:r>
            <a:endParaRPr lang="en-US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г. Елец (Липецкая область)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7" descr="C:\Users\usr-sys00385\Desktop\tpp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8" y="265212"/>
            <a:ext cx="1680752" cy="15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267744" y="1705372"/>
            <a:ext cx="640871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10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50333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 Национальный форум промышленной кооперации и системного инжиниринга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37" y="3073524"/>
            <a:ext cx="3531783" cy="19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5252"/>
            <a:ext cx="3264264" cy="188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59475"/>
            <a:ext cx="3557511" cy="195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2569468"/>
            <a:ext cx="4974496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ЦВК «Экспоцентр» (23 мая 2023 г.)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Пленарное заседание</a:t>
            </a:r>
          </a:p>
          <a:p>
            <a:pPr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Т</a:t>
            </a:r>
            <a:r>
              <a:rPr lang="ru-RU" sz="1600" dirty="0" smtClean="0">
                <a:cs typeface="Arial" panose="020B0604020202020204" pitchFamily="34" charset="0"/>
              </a:rPr>
              <a:t>ематические сессии</a:t>
            </a:r>
          </a:p>
          <a:p>
            <a:pPr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Общероссийская биржа субконтрактации</a:t>
            </a:r>
          </a:p>
          <a:p>
            <a:pPr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(проект </a:t>
            </a:r>
            <a:r>
              <a:rPr lang="ru-RU" sz="1600" dirty="0">
                <a:cs typeface="Arial" panose="020B0604020202020204" pitchFamily="34" charset="0"/>
              </a:rPr>
              <a:t>ТПП Ярославской области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  <a:p>
            <a:pPr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«</a:t>
            </a:r>
            <a:r>
              <a:rPr lang="ru-RU" sz="1600" dirty="0">
                <a:cs typeface="Arial" panose="020B0604020202020204" pitchFamily="34" charset="0"/>
              </a:rPr>
              <a:t>Ярмарка контактов</a:t>
            </a:r>
            <a:r>
              <a:rPr lang="ru-RU" sz="1600" dirty="0" smtClean="0">
                <a:cs typeface="Arial" panose="020B0604020202020204" pitchFamily="34" charset="0"/>
              </a:rPr>
              <a:t>»</a:t>
            </a:r>
          </a:p>
          <a:p>
            <a:pPr indent="18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(</a:t>
            </a:r>
            <a:r>
              <a:rPr lang="ru-RU" sz="1600" dirty="0">
                <a:cs typeface="Arial" panose="020B0604020202020204" pitchFamily="34" charset="0"/>
              </a:rPr>
              <a:t>проект ТПП Орловской области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  <a:p>
            <a:pPr indent="18000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Семинар «Создание</a:t>
            </a:r>
            <a:r>
              <a:rPr lang="ru-RU" sz="1600" dirty="0">
                <a:cs typeface="Arial" panose="020B0604020202020204" pitchFamily="34" charset="0"/>
              </a:rPr>
              <a:t>, развитие и выбор франшизы как нового направления в бизнесе</a:t>
            </a:r>
            <a:r>
              <a:rPr lang="ru-RU" sz="1600" dirty="0" smtClean="0">
                <a:cs typeface="Arial" panose="020B0604020202020204" pitchFamily="34" charset="0"/>
              </a:rPr>
              <a:t>» (</a:t>
            </a:r>
            <a:r>
              <a:rPr lang="ru-RU" sz="1600" dirty="0">
                <a:cs typeface="Arial" panose="020B0604020202020204" pitchFamily="34" charset="0"/>
              </a:rPr>
              <a:t>проект Московской ТПП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3688" y="488887"/>
            <a:ext cx="7200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8730135-76F7-4457-8F0B-9299E05FFEA7}"/>
              </a:ext>
            </a:extLst>
          </p:cNvPr>
          <p:cNvSpPr/>
          <p:nvPr/>
        </p:nvSpPr>
        <p:spPr>
          <a:xfrm>
            <a:off x="129748" y="19702"/>
            <a:ext cx="8986157" cy="552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42738" y="5106052"/>
            <a:ext cx="515816" cy="188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98192"/>
            <a:ext cx="4215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Евразийская промышленная кооперация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44" y="1393333"/>
            <a:ext cx="3470016" cy="190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38789" y="3309852"/>
            <a:ext cx="4653691" cy="232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dirty="0" smtClean="0">
                <a:cs typeface="Arial" panose="020B0604020202020204" pitchFamily="34" charset="0"/>
              </a:rPr>
              <a:t>Приоритетная </a:t>
            </a:r>
            <a:r>
              <a:rPr lang="ru-RU" sz="1600" b="1" dirty="0" smtClean="0">
                <a:cs typeface="Arial" panose="020B0604020202020204" pitchFamily="34" charset="0"/>
              </a:rPr>
              <a:t>задача ЕЭК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и всех </a:t>
            </a:r>
            <a:r>
              <a:rPr lang="ru-RU" sz="1600" dirty="0" smtClean="0">
                <a:cs typeface="Arial" panose="020B0604020202020204" pitchFamily="34" charset="0"/>
              </a:rPr>
              <a:t>государств-членов </a:t>
            </a:r>
            <a:r>
              <a:rPr lang="ru-RU" sz="1600" dirty="0">
                <a:cs typeface="Arial" panose="020B0604020202020204" pitchFamily="34" charset="0"/>
              </a:rPr>
              <a:t>Союза – </a:t>
            </a:r>
            <a:r>
              <a:rPr lang="ru-RU" sz="1600" b="1" dirty="0" smtClean="0">
                <a:cs typeface="Arial" panose="020B0604020202020204" pitchFamily="34" charset="0"/>
              </a:rPr>
              <a:t>создание </a:t>
            </a:r>
            <a:r>
              <a:rPr lang="ru-RU" sz="1600" b="1" dirty="0">
                <a:cs typeface="Arial" panose="020B0604020202020204" pitchFamily="34" charset="0"/>
              </a:rPr>
              <a:t>необходимых условий</a:t>
            </a:r>
            <a:r>
              <a:rPr lang="ru-RU" sz="1600" dirty="0">
                <a:cs typeface="Arial" panose="020B0604020202020204" pitchFamily="34" charset="0"/>
              </a:rPr>
              <a:t> для развития в рамках ЕАЭС внутренней инвестиционной и инновационной активности, </a:t>
            </a:r>
            <a:r>
              <a:rPr lang="ru-RU" sz="1600" b="1" dirty="0" smtClean="0">
                <a:cs typeface="Arial" panose="020B0604020202020204" pitchFamily="34" charset="0"/>
              </a:rPr>
              <a:t>формирования суверенных</a:t>
            </a:r>
            <a:r>
              <a:rPr lang="ru-RU" sz="1600" dirty="0">
                <a:cs typeface="Arial" panose="020B0604020202020204" pitchFamily="34" charset="0"/>
              </a:rPr>
              <a:t>, независимых от «недружественных» стран </a:t>
            </a:r>
            <a:r>
              <a:rPr lang="ru-RU" sz="1600" b="1" dirty="0">
                <a:cs typeface="Arial" panose="020B0604020202020204" pitchFamily="34" charset="0"/>
              </a:rPr>
              <a:t>цепочек</a:t>
            </a:r>
            <a:r>
              <a:rPr lang="ru-RU" sz="1600" dirty="0">
                <a:cs typeface="Arial" panose="020B0604020202020204" pitchFamily="34" charset="0"/>
              </a:rPr>
              <a:t> добавленной стоимости и поставок товаров, </a:t>
            </a:r>
            <a:r>
              <a:rPr lang="ru-RU" sz="1600" b="1" dirty="0">
                <a:cs typeface="Arial" panose="020B0604020202020204" pitchFamily="34" charset="0"/>
              </a:rPr>
              <a:t>расширения</a:t>
            </a:r>
            <a:r>
              <a:rPr lang="ru-RU" sz="1600" dirty="0">
                <a:cs typeface="Arial" panose="020B0604020202020204" pitchFamily="34" charset="0"/>
              </a:rPr>
              <a:t> производственно-технологической </a:t>
            </a:r>
            <a:r>
              <a:rPr lang="ru-RU" sz="1600" b="1" dirty="0">
                <a:cs typeface="Arial" panose="020B0604020202020204" pitchFamily="34" charset="0"/>
              </a:rPr>
              <a:t>кооперации</a:t>
            </a:r>
            <a:r>
              <a:rPr lang="ru-RU" sz="16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6" name="Picture 8" descr="C:\Users\usr-sys00385\Desktop\tpp_2017-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73250"/>
            <a:ext cx="1394980" cy="15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22765" y="497249"/>
            <a:ext cx="486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24 мая 2023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г. </a:t>
            </a:r>
            <a:r>
              <a:rPr lang="ru-RU" sz="1600" b="1" dirty="0" smtClean="0">
                <a:cs typeface="Arial" panose="020B0604020202020204" pitchFamily="34" charset="0"/>
              </a:rPr>
              <a:t>- </a:t>
            </a:r>
            <a:r>
              <a:rPr lang="ru-RU" sz="1600" dirty="0" smtClean="0">
                <a:cs typeface="Arial" panose="020B0604020202020204" pitchFamily="34" charset="0"/>
              </a:rPr>
              <a:t>Панельная </a:t>
            </a:r>
            <a:r>
              <a:rPr lang="ru-RU" sz="1600" dirty="0">
                <a:cs typeface="Arial" panose="020B0604020202020204" pitchFamily="34" charset="0"/>
              </a:rPr>
              <a:t>сессия </a:t>
            </a:r>
          </a:p>
          <a:p>
            <a:pPr algn="ctr"/>
            <a:r>
              <a:rPr lang="ru-RU" sz="1600" b="1" dirty="0">
                <a:cs typeface="Arial" panose="020B0604020202020204" pitchFamily="34" charset="0"/>
              </a:rPr>
              <a:t>«Развитие предпринимательства в новых условиях»</a:t>
            </a:r>
            <a:r>
              <a:rPr lang="ru-RU" sz="1600" dirty="0">
                <a:cs typeface="Arial" panose="020B0604020202020204" pitchFamily="34" charset="0"/>
              </a:rPr>
              <a:t> в рамках Евразийского экономического форума</a:t>
            </a:r>
          </a:p>
        </p:txBody>
      </p:sp>
      <p:pic>
        <p:nvPicPr>
          <p:cNvPr id="2054" name="Picture 6" descr="C:\Users\usr-sys00385\Desktop\1450182639_atamek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8" y="409750"/>
            <a:ext cx="1372798" cy="7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r-sys00385\Desktop\tpp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50" y="260616"/>
            <a:ext cx="1177219" cy="12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0" y="1273324"/>
            <a:ext cx="1977657" cy="73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news.tpprf.ru/upload/uf/683/p4m0e1ls3hsfhq3c7vco8iv6i180uy42/2%20%D0%A0%D0%B0%D0%B1%D0%BE%D1%82%D0%B0%20%D0%91%D0%B8%D1%80%D0%B6%D0%B8%20%D1%81%D1%83%D0%B1%D0%BA%D0%BE%D0%BD%D1%82%D1%80%D0%B0%D0%BA%D1%82%D0%BE%D0%B2.JPG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0" y="2991806"/>
            <a:ext cx="3418291" cy="185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5575" y="4842435"/>
            <a:ext cx="35523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10 февраля 2023 г.</a:t>
            </a: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Внеочередное заседании Консультационного совета палат стран ЕАЭС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7" name="AutoShape 4" descr=" "/>
          <p:cNvSpPr>
            <a:spLocks noChangeAspect="1" noChangeArrowheads="1"/>
          </p:cNvSpPr>
          <p:nvPr/>
        </p:nvSpPr>
        <p:spPr bwMode="auto">
          <a:xfrm>
            <a:off x="307975" y="6615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02" y="2104146"/>
            <a:ext cx="1270808" cy="7496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148064" y="409750"/>
            <a:ext cx="374441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193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3245"/>
            <a:ext cx="8516132" cy="31683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Субсидирование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процентной ставки для кооперационных проектов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промышленности</a:t>
            </a:r>
            <a:r>
              <a:rPr lang="en-US" sz="2400" b="1" baseline="300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*</a:t>
            </a:r>
            <a:endParaRPr lang="ru-RU" sz="2400" b="1" baseline="30000" dirty="0" smtClean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 smtClean="0">
                <a:latin typeface="+mn-lt"/>
                <a:cs typeface="Arial" panose="020B0604020202020204" pitchFamily="34" charset="0"/>
              </a:rPr>
              <a:t>(Отбор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проектов в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регионах)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Финансирование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проектов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с 2024 </a:t>
            </a:r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года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Фонд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субсидиарной поддержки ≈ </a:t>
            </a:r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1,8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млрд </a:t>
            </a:r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рублей</a:t>
            </a:r>
            <a:r>
              <a:rPr lang="ru-RU" sz="1600" baseline="30000" dirty="0" smtClean="0">
                <a:latin typeface="+mn-lt"/>
                <a:cs typeface="Arial" panose="020B0604020202020204" pitchFamily="34" charset="0"/>
              </a:rPr>
              <a:t>**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 -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 </a:t>
            </a:r>
            <a:br>
              <a:rPr lang="ru-RU" sz="1600" dirty="0" smtClean="0">
                <a:latin typeface="+mn-lt"/>
                <a:cs typeface="Arial" panose="020B0604020202020204" pitchFamily="34" charset="0"/>
              </a:rPr>
            </a:br>
            <a:r>
              <a:rPr lang="ru-RU" sz="1600" dirty="0" smtClean="0">
                <a:latin typeface="+mn-lt"/>
                <a:cs typeface="Arial" panose="020B0604020202020204" pitchFamily="34" charset="0"/>
              </a:rPr>
              <a:t>позволит поддержать проекты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на сумму 16-17 млрд. </a:t>
            </a:r>
            <a:r>
              <a:rPr lang="ru-RU" sz="1600" dirty="0" err="1" smtClean="0">
                <a:latin typeface="+mn-lt"/>
                <a:cs typeface="Arial" panose="020B0604020202020204" pitchFamily="34" charset="0"/>
              </a:rPr>
              <a:t>руб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год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/>
              <a:buChar char="à"/>
            </a:pPr>
            <a:r>
              <a:rPr lang="ru-RU" sz="1600" dirty="0" smtClean="0">
                <a:latin typeface="+mn-lt"/>
                <a:cs typeface="Arial" panose="020B0604020202020204" pitchFamily="34" charset="0"/>
              </a:rPr>
              <a:t>Форма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поддержки –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возмещение части процентной ставки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по кредиту</a:t>
            </a:r>
            <a:r>
              <a:rPr lang="en-US" sz="1600" baseline="30000" dirty="0" smtClean="0">
                <a:latin typeface="+mn-lt"/>
                <a:cs typeface="Arial" panose="020B0604020202020204" pitchFamily="34" charset="0"/>
              </a:rPr>
              <a:t>***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latin typeface="+mn-lt"/>
                <a:cs typeface="Arial" panose="020B0604020202020204" pitchFamily="34" charset="0"/>
              </a:rPr>
              <a:t>(до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размера ключевой ставки ЦБ/НБ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)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12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806778"/>
            <a:ext cx="806489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 smtClean="0">
                <a:cs typeface="Arial" panose="020B0604020202020204" pitchFamily="34" charset="0"/>
              </a:rPr>
              <a:t>* Субсидирование за счет средств ЕАЭС</a:t>
            </a:r>
            <a:r>
              <a:rPr lang="en-US" sz="1400" dirty="0" smtClean="0">
                <a:cs typeface="Arial" panose="020B0604020202020204" pitchFamily="34" charset="0"/>
              </a:rPr>
              <a:t> - </a:t>
            </a:r>
            <a:r>
              <a:rPr lang="ru-RU" sz="1400" dirty="0" smtClean="0">
                <a:cs typeface="Arial" panose="020B0604020202020204" pitchFamily="34" charset="0"/>
              </a:rPr>
              <a:t>от </a:t>
            </a:r>
            <a:r>
              <a:rPr lang="ru-RU" sz="1400" dirty="0">
                <a:cs typeface="Arial" panose="020B0604020202020204" pitchFamily="34" charset="0"/>
              </a:rPr>
              <a:t>долевых взносов, поступающих от специальных, антидемпинговых и компенсационных пошлин (10 % от пошлин за предыдущий год утверждения бюджета</a:t>
            </a:r>
            <a:r>
              <a:rPr lang="ru-RU" sz="1400" dirty="0" smtClean="0"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ru-RU" sz="1400" dirty="0" smtClean="0">
                <a:cs typeface="Arial" panose="020B0604020202020204" pitchFamily="34" charset="0"/>
              </a:rPr>
              <a:t>** В случае если запрос на субсидию превышает имеющийся объем средств программы субсидирования, решение принимается на основе механизма ранжирования приоритетов, предусмотренного Положением о порядке отбора совместных кооперационных проектов</a:t>
            </a:r>
            <a:endParaRPr lang="en-US" sz="1400" dirty="0" smtClean="0"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*** </a:t>
            </a:r>
            <a:r>
              <a:rPr lang="ru-RU" sz="1400" dirty="0" smtClean="0">
                <a:cs typeface="Arial" panose="020B0604020202020204" pitchFamily="34" charset="0"/>
              </a:rPr>
              <a:t>Пилотный период – 5 лет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9213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Новая мера поддержки кооперации в ЕАЭС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32040" y="409750"/>
            <a:ext cx="39604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6588224" y="3871957"/>
            <a:ext cx="247671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14.06.2023</a:t>
            </a:r>
          </a:p>
          <a:p>
            <a:pPr eaLnBrk="1" hangingPunct="1"/>
            <a:r>
              <a:rPr lang="ru-RU" altLang="ru-RU" sz="1400" dirty="0" smtClean="0">
                <a:latin typeface="Arial" charset="0"/>
              </a:rPr>
              <a:t>32-е </a:t>
            </a:r>
            <a:r>
              <a:rPr lang="ru-RU" altLang="ru-RU" sz="1400" dirty="0">
                <a:latin typeface="Arial" charset="0"/>
              </a:rPr>
              <a:t>заседание Консультативного комитета по промышленности Евразийской </a:t>
            </a:r>
            <a:endParaRPr lang="en-US" altLang="ru-RU" sz="1400" dirty="0" smtClean="0">
              <a:latin typeface="Arial" charset="0"/>
            </a:endParaRPr>
          </a:p>
          <a:p>
            <a:pPr eaLnBrk="1" hangingPunct="1"/>
            <a:r>
              <a:rPr lang="ru-RU" altLang="ru-RU" sz="1400" dirty="0" smtClean="0">
                <a:latin typeface="Arial" charset="0"/>
              </a:rPr>
              <a:t>экономической</a:t>
            </a:r>
          </a:p>
          <a:p>
            <a:pPr eaLnBrk="1" hangingPunct="1"/>
            <a:r>
              <a:rPr lang="ru-RU" altLang="ru-RU" sz="1400" dirty="0" smtClean="0">
                <a:latin typeface="Arial" charset="0"/>
              </a:rPr>
              <a:t>комиссии</a:t>
            </a:r>
            <a:endParaRPr lang="ru-RU" altLang="ru-RU" sz="14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9936" y="3005964"/>
            <a:ext cx="22582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26.05.2023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Стратегическая сессия «Сотрудничество бизнеса России и Кыргызской Республики в инновационной  и промышленной сферах»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76355" y="1077140"/>
            <a:ext cx="220861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22.03.2023</a:t>
            </a:r>
          </a:p>
          <a:p>
            <a:pPr eaLnBrk="1" hangingPunct="1"/>
            <a:r>
              <a:rPr lang="ru-RU" altLang="ru-RU" sz="1400" dirty="0" smtClean="0">
                <a:latin typeface="+mn-lt"/>
              </a:rPr>
              <a:t>Обсуждение </a:t>
            </a:r>
            <a:r>
              <a:rPr lang="ru-RU" altLang="ru-RU" sz="1400" dirty="0">
                <a:latin typeface="+mn-lt"/>
              </a:rPr>
              <a:t>планов ТПП в рамках программы инновационного сотрудничества стран СНГ до 2030 года</a:t>
            </a:r>
          </a:p>
        </p:txBody>
      </p:sp>
      <p:sp>
        <p:nvSpPr>
          <p:cNvPr id="7178" name="Прямоугольник 14"/>
          <p:cNvSpPr>
            <a:spLocks noChangeArrowheads="1"/>
          </p:cNvSpPr>
          <p:nvPr/>
        </p:nvSpPr>
        <p:spPr bwMode="auto">
          <a:xfrm>
            <a:off x="2267744" y="2306207"/>
            <a:ext cx="2305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24.03.2023</a:t>
            </a:r>
          </a:p>
          <a:p>
            <a:pPr eaLnBrk="1" hangingPunct="1"/>
            <a:r>
              <a:rPr lang="ru-RU" altLang="ru-RU" sz="1400" dirty="0" smtClean="0">
                <a:latin typeface="+mn-lt"/>
              </a:rPr>
              <a:t>Первое </a:t>
            </a:r>
            <a:r>
              <a:rPr lang="ru-RU" altLang="ru-RU" sz="1400" dirty="0">
                <a:latin typeface="+mn-lt"/>
              </a:rPr>
              <a:t>рабочее совещание</a:t>
            </a:r>
          </a:p>
          <a:p>
            <a:pPr eaLnBrk="1" hangingPunct="1"/>
            <a:r>
              <a:rPr lang="ru-RU" altLang="ru-RU" sz="1400" dirty="0" smtClean="0">
                <a:latin typeface="+mn-lt"/>
              </a:rPr>
              <a:t>Проектного </a:t>
            </a:r>
            <a:r>
              <a:rPr lang="ru-RU" altLang="ru-RU" sz="1400" dirty="0">
                <a:latin typeface="+mn-lt"/>
              </a:rPr>
              <a:t>офиса по промышленной</a:t>
            </a:r>
          </a:p>
          <a:p>
            <a:pPr eaLnBrk="1" hangingPunct="1"/>
            <a:r>
              <a:rPr lang="ru-RU" altLang="ru-RU" sz="1400" dirty="0" smtClean="0">
                <a:latin typeface="+mn-lt"/>
              </a:rPr>
              <a:t>кооперации </a:t>
            </a:r>
            <a:r>
              <a:rPr lang="ru-RU" altLang="ru-RU" sz="1400" dirty="0">
                <a:latin typeface="+mn-lt"/>
              </a:rPr>
              <a:t>в ЕАЭС</a:t>
            </a:r>
          </a:p>
          <a:p>
            <a:pPr eaLnBrk="1" hangingPunct="1"/>
            <a:endParaRPr lang="ru-RU" altLang="ru-RU" sz="1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022" y="98192"/>
            <a:ext cx="8247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Реализация инновационных проектов для обеспечения технологического суверенитета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600" y="409750"/>
            <a:ext cx="792088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верх 13"/>
          <p:cNvSpPr/>
          <p:nvPr/>
        </p:nvSpPr>
        <p:spPr>
          <a:xfrm rot="5400000">
            <a:off x="2811627" y="1457170"/>
            <a:ext cx="352393" cy="100811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 rot="5400000">
            <a:off x="4975441" y="2165053"/>
            <a:ext cx="352393" cy="100811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верх 16"/>
          <p:cNvSpPr/>
          <p:nvPr/>
        </p:nvSpPr>
        <p:spPr>
          <a:xfrm rot="5400000">
            <a:off x="7146721" y="2961689"/>
            <a:ext cx="352393" cy="100811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8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387" y="405969"/>
            <a:ext cx="8712968" cy="509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Разделы Концепции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Вызовы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технологического </a:t>
            </a:r>
            <a:r>
              <a:rPr lang="ru-RU" sz="1400" dirty="0" smtClean="0">
                <a:cs typeface="Arial" pitchFamily="34" charset="0"/>
              </a:rPr>
              <a:t>развития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Принципы, цели и задачи </a:t>
            </a:r>
            <a:r>
              <a:rPr lang="ru-RU" sz="1400" dirty="0">
                <a:cs typeface="Arial" pitchFamily="34" charset="0"/>
              </a:rPr>
              <a:t>технологического </a:t>
            </a:r>
            <a:r>
              <a:rPr lang="ru-RU" sz="1400" dirty="0" smtClean="0">
                <a:cs typeface="Arial" pitchFamily="34" charset="0"/>
              </a:rPr>
              <a:t>развития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Обеспечение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технологического </a:t>
            </a:r>
            <a:r>
              <a:rPr lang="ru-RU" sz="1400" dirty="0" smtClean="0">
                <a:cs typeface="Arial" pitchFamily="34" charset="0"/>
              </a:rPr>
              <a:t>суверенитета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Создание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новых форм интеграции научно-исследовательской и производственно-технологической </a:t>
            </a:r>
            <a:r>
              <a:rPr lang="ru-RU" sz="1400" dirty="0" smtClean="0">
                <a:cs typeface="Arial" pitchFamily="34" charset="0"/>
              </a:rPr>
              <a:t>деятельности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Подготовка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кадров и развитие компетенций на основе долгосрочной </a:t>
            </a:r>
            <a:r>
              <a:rPr lang="ru-RU" sz="1400" dirty="0" smtClean="0">
                <a:cs typeface="Arial" pitchFamily="34" charset="0"/>
              </a:rPr>
              <a:t>мотивации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Настройка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деятельности институтов инновационного </a:t>
            </a:r>
            <a:r>
              <a:rPr lang="ru-RU" sz="1400" dirty="0" smtClean="0">
                <a:cs typeface="Arial" pitchFamily="34" charset="0"/>
              </a:rPr>
              <a:t>развития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Устранение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регуляторных барьеров для технологических инноваций и рынка интеллектуальной </a:t>
            </a:r>
            <a:r>
              <a:rPr lang="ru-RU" sz="1400" dirty="0" smtClean="0">
                <a:cs typeface="Arial" pitchFamily="34" charset="0"/>
              </a:rPr>
              <a:t>собственности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Стимулирование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расширения рынков отечественной инновационной </a:t>
            </a:r>
            <a:r>
              <a:rPr lang="ru-RU" sz="1400" dirty="0" smtClean="0">
                <a:cs typeface="Arial" pitchFamily="34" charset="0"/>
              </a:rPr>
              <a:t>продукции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Создание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условий для роста малых технологических </a:t>
            </a:r>
            <a:r>
              <a:rPr lang="ru-RU" sz="1400" dirty="0" smtClean="0">
                <a:cs typeface="Arial" pitchFamily="34" charset="0"/>
              </a:rPr>
              <a:t>компаний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Внедрение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наилучших доступных технологий и повышение ресурсной эффективности </a:t>
            </a:r>
            <a:r>
              <a:rPr lang="ru-RU" sz="1400" dirty="0" smtClean="0">
                <a:cs typeface="Arial" pitchFamily="34" charset="0"/>
              </a:rPr>
              <a:t>предприятий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Реализация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крупнейших проектов по производству отдельных видов высокотехнологичной </a:t>
            </a:r>
            <a:r>
              <a:rPr lang="ru-RU" sz="1400" dirty="0" smtClean="0">
                <a:cs typeface="Arial" pitchFamily="34" charset="0"/>
              </a:rPr>
              <a:t>продукции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Импортозамещение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широкой номенклатуры продукции и комплектующих </a:t>
            </a:r>
            <a:r>
              <a:rPr lang="ru-RU" sz="1400" dirty="0" smtClean="0">
                <a:cs typeface="Arial" pitchFamily="34" charset="0"/>
              </a:rPr>
              <a:t>изделий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Поддержка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приоритетных проектов в ключевых отраслях экономики (проекты технологического суверенитета</a:t>
            </a:r>
            <a:r>
              <a:rPr lang="ru-RU" sz="1400" dirty="0" smtClean="0">
                <a:cs typeface="Arial" pitchFamily="34" charset="0"/>
              </a:rPr>
              <a:t>)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Международное научно-техническое сотрудничество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Российской Федерации / Трансграничное сотрудничество и </a:t>
            </a:r>
            <a:r>
              <a:rPr lang="ru-RU" sz="1400" dirty="0" smtClean="0">
                <a:cs typeface="Arial" pitchFamily="34" charset="0"/>
              </a:rPr>
              <a:t>экспорт</a:t>
            </a:r>
            <a:endParaRPr lang="en-US" sz="1400" dirty="0" smtClean="0">
              <a:cs typeface="Arial" pitchFamily="34" charset="0"/>
            </a:endParaRPr>
          </a:p>
          <a:p>
            <a:pPr marL="180000" indent="-180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Управление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технологическим развитием (функциональная модель</a:t>
            </a:r>
            <a:r>
              <a:rPr lang="ru-RU" sz="1400" dirty="0" smtClean="0">
                <a:cs typeface="Arial" pitchFamily="34" charset="0"/>
              </a:rPr>
              <a:t>)</a:t>
            </a:r>
            <a:endParaRPr lang="en-US" sz="1400" dirty="0" smtClean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022" y="98192"/>
            <a:ext cx="8247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Концепция технологического развития РФ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предложения ТПП РФ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405969"/>
            <a:ext cx="5832648" cy="378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3244"/>
            <a:ext cx="8516132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Системные риски в промышленности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2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9213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+mj-lt"/>
                <a:cs typeface="Arial" panose="020B0604020202020204" pitchFamily="34" charset="0"/>
              </a:rPr>
              <a:t>Состояние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промышленности в РФ</a:t>
            </a:r>
            <a:endParaRPr lang="ru-RU" sz="16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53161"/>
              </p:ext>
            </p:extLst>
          </p:nvPr>
        </p:nvGraphicFramePr>
        <p:xfrm>
          <a:off x="395536" y="1129307"/>
          <a:ext cx="8280920" cy="414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615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СРЕДНЕСРОЧНЫЕ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(до конца 2025 года)</a:t>
                      </a:r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ДОЛГОСРОЧНЫЕ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(до 2030 года)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5049">
                <a:tc>
                  <a:txBody>
                    <a:bodyPr/>
                    <a:lstStyle/>
                    <a:p>
                      <a:pPr marL="540000" indent="-1800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Таможенные ограничения в экспортной деятельности и транспортная блокада</a:t>
                      </a:r>
                    </a:p>
                    <a:p>
                      <a:pPr marL="540000" indent="-1800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Потеря экспортных рынков и ограничение возможностей поставок</a:t>
                      </a:r>
                    </a:p>
                    <a:p>
                      <a:pPr marL="540000" indent="-1800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Снижение покупательной способности населения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40000" indent="-1800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Технологическое отставание</a:t>
                      </a:r>
                    </a:p>
                    <a:p>
                      <a:pPr marL="540000" indent="-1800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Сложности с осуществлением трансграничных платежей</a:t>
                      </a:r>
                    </a:p>
                    <a:p>
                      <a:pPr marL="54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Отказ в поставках критически важных товаров и технологий</a:t>
                      </a:r>
                    </a:p>
                    <a:p>
                      <a:pPr marL="540000" indent="-1800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Отзыв иностранных лицензий и разрешений</a:t>
                      </a:r>
                    </a:p>
                  </a:txBody>
                  <a:tcPr>
                    <a:noFill/>
                  </a:tcPr>
                </a:tc>
              </a:tr>
              <a:tr h="241502"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8830">
                <a:tc>
                  <a:txBody>
                    <a:bodyPr/>
                    <a:lstStyle/>
                    <a:p>
                      <a:pPr marL="54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/>
                        <a:t>Запуск новых инвестиционных программ</a:t>
                      </a:r>
                      <a:endParaRPr lang="ru-RU" sz="1400" b="1" baseline="0" dirty="0" smtClean="0"/>
                    </a:p>
                    <a:p>
                      <a:pPr marL="540000" indent="-18000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/>
                        <a:t>Выход на новые экспортные рынки</a:t>
                      </a:r>
                      <a:endParaRPr lang="ru-RU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54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/>
                        <a:t>Обеспечение</a:t>
                      </a:r>
                      <a:r>
                        <a:rPr lang="ru-RU" sz="1400" b="1" baseline="0" dirty="0" smtClean="0"/>
                        <a:t> глобальной конкурентоспособности</a:t>
                      </a:r>
                      <a:endParaRPr lang="ru-RU" sz="1400" b="1" dirty="0" smtClean="0"/>
                    </a:p>
                    <a:p>
                      <a:pPr marL="540000" indent="-18000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/>
                        <a:t>Выход на самостоятельное инновационное развитие</a:t>
                      </a:r>
                    </a:p>
                  </a:txBody>
                  <a:tcPr>
                    <a:noFill/>
                  </a:tcPr>
                </a:tc>
              </a:tr>
              <a:tr h="378556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b="1" dirty="0" smtClean="0"/>
                        <a:t>ТЕХНОЛОГИЧЕСКИЙ</a:t>
                      </a:r>
                      <a:r>
                        <a:rPr lang="ru-RU" sz="1600" b="1" baseline="0" dirty="0" smtClean="0"/>
                        <a:t> СУВЕРЕНИТЕТ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4283968" y="3721596"/>
            <a:ext cx="549775" cy="120119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верх 16"/>
          <p:cNvSpPr/>
          <p:nvPr/>
        </p:nvSpPr>
        <p:spPr>
          <a:xfrm>
            <a:off x="6157352" y="3465376"/>
            <a:ext cx="274887" cy="24893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6136" y="439652"/>
            <a:ext cx="30435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6692" y="5319392"/>
            <a:ext cx="32931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cs typeface="Arial" pitchFamily="34" charset="0"/>
              </a:rPr>
              <a:t>(Источник: </a:t>
            </a:r>
            <a:r>
              <a:rPr lang="ru-RU" sz="1200" dirty="0" err="1" smtClean="0">
                <a:cs typeface="Arial" pitchFamily="34" charset="0"/>
              </a:rPr>
              <a:t>Минпромторг</a:t>
            </a:r>
            <a:r>
              <a:rPr lang="ru-RU" sz="1200" dirty="0" smtClean="0">
                <a:cs typeface="Arial" pitchFamily="34" charset="0"/>
              </a:rPr>
              <a:t> России, апрель 2023)</a:t>
            </a:r>
            <a:endParaRPr lang="en-US" sz="1200" dirty="0" smtClean="0">
              <a:cs typeface="Arial" pitchFamily="34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483768" y="3448125"/>
            <a:ext cx="274887" cy="24893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3244"/>
            <a:ext cx="8516132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Оперативные антикризисные меры (1/2)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3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9213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+mj-lt"/>
                <a:cs typeface="Arial" panose="020B0604020202020204" pitchFamily="34" charset="0"/>
              </a:rPr>
              <a:t>Антикризисные меры Правительства РФ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148064" y="439652"/>
            <a:ext cx="369159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8952"/>
              </p:ext>
            </p:extLst>
          </p:nvPr>
        </p:nvGraphicFramePr>
        <p:xfrm>
          <a:off x="395536" y="1147138"/>
          <a:ext cx="8496944" cy="446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040560"/>
              </a:tblGrid>
              <a:tr h="990282">
                <a:tc>
                  <a:txBody>
                    <a:bodyPr/>
                    <a:lstStyle/>
                    <a:p>
                      <a:pPr marL="465750" indent="-285750"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ru-RU" sz="1350" b="0" dirty="0" smtClean="0">
                          <a:solidFill>
                            <a:schemeClr val="tx1"/>
                          </a:solidFill>
                        </a:rPr>
                        <a:t>Механизм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субсидирования банков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</a:rPr>
                        <a:t> на предоставление льготных кредитов промышленным предприятиям на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пополнение оборотных средств</a:t>
                      </a:r>
                    </a:p>
                    <a:p>
                      <a:pPr marL="1800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350" b="0" dirty="0" smtClean="0">
                          <a:solidFill>
                            <a:schemeClr val="tx1"/>
                          </a:solidFill>
                        </a:rPr>
                        <a:t>       (ПП РФ № 393 от 17.03.2022)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indent="-1800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1350" b="1" baseline="0" dirty="0" smtClean="0">
                          <a:solidFill>
                            <a:schemeClr val="tx1"/>
                          </a:solidFill>
                        </a:rPr>
                        <a:t> 800 системообразующих организаций</a:t>
                      </a:r>
                      <a:r>
                        <a:rPr lang="ru-RU" sz="1350" b="0" baseline="0" dirty="0" smtClean="0">
                          <a:solidFill>
                            <a:schemeClr val="tx1"/>
                          </a:solidFill>
                        </a:rPr>
                        <a:t> получили льготные оборотные кредиты на общую сумму </a:t>
                      </a:r>
                      <a:r>
                        <a:rPr lang="en-US" sz="1350" b="1" baseline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1350" b="1" baseline="0" dirty="0" smtClean="0">
                          <a:solidFill>
                            <a:schemeClr val="tx1"/>
                          </a:solidFill>
                        </a:rPr>
                        <a:t> 1 трлн. руб.</a:t>
                      </a:r>
                      <a:endParaRPr lang="ru-RU" sz="13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0302">
                <a:tc>
                  <a:txBody>
                    <a:bodyPr/>
                    <a:lstStyle/>
                    <a:p>
                      <a:pPr marL="180000" indent="0">
                        <a:buFont typeface="Arial" panose="020B0604020202020204" pitchFamily="34" charset="0"/>
                        <a:buNone/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Развитие льготных программ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ФРП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dirty="0" err="1" smtClean="0">
                          <a:solidFill>
                            <a:schemeClr val="tx1"/>
                          </a:solidFill>
                        </a:rPr>
                        <a:t>Докапитализиция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 ФРП ≈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 120 </a:t>
                      </a:r>
                      <a:r>
                        <a:rPr lang="ru-RU" sz="1350" b="1" dirty="0" err="1" smtClean="0">
                          <a:solidFill>
                            <a:schemeClr val="tx1"/>
                          </a:solidFill>
                        </a:rPr>
                        <a:t>млрд.руб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6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Выдано рекордное количество займов -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143,8 </a:t>
                      </a:r>
                      <a:r>
                        <a:rPr lang="ru-RU" sz="1350" b="1" dirty="0" err="1" smtClean="0">
                          <a:solidFill>
                            <a:schemeClr val="tx1"/>
                          </a:solidFill>
                        </a:rPr>
                        <a:t>млрд.руб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6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4 программы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 льготных займов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из 10 действующих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 были запущены или обновлены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826">
                <a:tc>
                  <a:txBody>
                    <a:bodyPr/>
                    <a:lstStyle/>
                    <a:p>
                      <a:pPr marL="180000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3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Докапитализация</a:t>
                      </a:r>
                      <a:r>
                        <a:rPr lang="ru-RU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РФРП</a:t>
                      </a:r>
                      <a:endParaRPr lang="ru-RU" sz="13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50" dirty="0" smtClean="0"/>
                        <a:t>Увеличено финансирование на развитие производства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lang="ru-RU" sz="1350" dirty="0" smtClean="0"/>
                        <a:t>на сумму </a:t>
                      </a:r>
                      <a:r>
                        <a:rPr lang="ru-RU" sz="1350" b="1" dirty="0" smtClean="0"/>
                        <a:t>≈ 4,3 </a:t>
                      </a:r>
                      <a:r>
                        <a:rPr lang="ru-RU" sz="1350" b="1" dirty="0" err="1" smtClean="0"/>
                        <a:t>млрд.руб</a:t>
                      </a:r>
                      <a:r>
                        <a:rPr lang="ru-RU" sz="1350" b="1" dirty="0" smtClean="0"/>
                        <a:t>. </a:t>
                      </a:r>
                      <a:endParaRPr lang="ru-RU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2193">
                <a:tc>
                  <a:txBody>
                    <a:bodyPr/>
                    <a:lstStyle/>
                    <a:p>
                      <a:pPr marL="18000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35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350" b="1" dirty="0" smtClean="0"/>
                        <a:t>Финансирование НИОКР</a:t>
                      </a:r>
                      <a:endParaRPr lang="ru-RU" sz="13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dirty="0" smtClean="0"/>
                        <a:t>Поддержано </a:t>
                      </a:r>
                      <a:r>
                        <a:rPr lang="ru-RU" sz="1350" b="1" dirty="0" smtClean="0"/>
                        <a:t>169 инновационных проектов</a:t>
                      </a:r>
                      <a:r>
                        <a:rPr lang="ru-RU" sz="1350" dirty="0" smtClean="0"/>
                        <a:t> на общую сумму </a:t>
                      </a:r>
                      <a:r>
                        <a:rPr lang="ru-RU" sz="1350" b="1" dirty="0" smtClean="0"/>
                        <a:t>35,6 </a:t>
                      </a:r>
                      <a:r>
                        <a:rPr lang="ru-RU" sz="1350" b="1" dirty="0" err="1" smtClean="0"/>
                        <a:t>млрд.руб</a:t>
                      </a:r>
                      <a:r>
                        <a:rPr lang="ru-RU" sz="1350" b="1" dirty="0" smtClean="0"/>
                        <a:t>. </a:t>
                      </a:r>
                      <a:r>
                        <a:rPr lang="ru-RU" sz="1350" dirty="0" smtClean="0"/>
                        <a:t>(в рамках ПП РФ № 1649 от 12.12.2019)</a:t>
                      </a:r>
                    </a:p>
                    <a:p>
                      <a:pPr marL="36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dirty="0" smtClean="0"/>
                        <a:t>Определены победители по </a:t>
                      </a:r>
                      <a:r>
                        <a:rPr lang="ru-RU" sz="1350" b="1" dirty="0" smtClean="0"/>
                        <a:t>108 конкурсам</a:t>
                      </a:r>
                      <a:r>
                        <a:rPr lang="ru-RU" sz="1350" dirty="0" smtClean="0"/>
                        <a:t> на реализацию проектов по обратному инжинирингу на сумму </a:t>
                      </a:r>
                      <a:r>
                        <a:rPr lang="ru-RU" sz="1350" b="1" dirty="0" smtClean="0"/>
                        <a:t>3,95 </a:t>
                      </a:r>
                      <a:r>
                        <a:rPr lang="ru-RU" sz="1350" b="1" dirty="0" err="1" smtClean="0"/>
                        <a:t>млрд.руб</a:t>
                      </a:r>
                      <a:r>
                        <a:rPr lang="ru-RU" sz="1350" b="1" dirty="0" smtClean="0"/>
                        <a:t>.</a:t>
                      </a:r>
                      <a:r>
                        <a:rPr lang="ru-RU" sz="1350" dirty="0" smtClean="0"/>
                        <a:t> (в рамках ПП РФ №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lang="ru-RU" sz="1350" dirty="0" smtClean="0"/>
                        <a:t>208</a:t>
                      </a:r>
                      <a:r>
                        <a:rPr lang="ru-RU" sz="1350" baseline="0" dirty="0" smtClean="0"/>
                        <a:t> от 18.02.2022)</a:t>
                      </a:r>
                      <a:endParaRPr lang="ru-RU" sz="135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338277"/>
            <a:ext cx="3333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cs typeface="Arial" pitchFamily="34" charset="0"/>
              </a:rPr>
              <a:t>(Источник: </a:t>
            </a:r>
            <a:r>
              <a:rPr lang="ru-RU" sz="1200" dirty="0" err="1">
                <a:cs typeface="Arial" pitchFamily="34" charset="0"/>
              </a:rPr>
              <a:t>Минпромторг</a:t>
            </a:r>
            <a:r>
              <a:rPr lang="ru-RU" sz="1200" dirty="0">
                <a:cs typeface="Arial" pitchFamily="34" charset="0"/>
              </a:rPr>
              <a:t> России, апрель 2023)</a:t>
            </a:r>
            <a:endParaRPr 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3244"/>
            <a:ext cx="8516132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Оперативные антикризисные меры (2/2)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4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9213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Антикризисные меры Правительства РФ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148064" y="439652"/>
            <a:ext cx="369159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95131"/>
              </p:ext>
            </p:extLst>
          </p:nvPr>
        </p:nvGraphicFramePr>
        <p:xfrm>
          <a:off x="395536" y="985293"/>
          <a:ext cx="8496945" cy="497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472609"/>
              </a:tblGrid>
              <a:tr h="699000">
                <a:tc>
                  <a:txBody>
                    <a:bodyPr/>
                    <a:lstStyle/>
                    <a:p>
                      <a:pPr marL="465750" indent="-285750"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ru-RU" sz="1350" b="0" dirty="0" err="1" smtClean="0">
                          <a:solidFill>
                            <a:schemeClr val="tx1"/>
                          </a:solidFill>
                        </a:rPr>
                        <a:t>Донастройка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</a:rPr>
                        <a:t> механизма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СПИК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50" b="0" baseline="0" dirty="0" smtClean="0">
                          <a:solidFill>
                            <a:schemeClr val="tx1"/>
                          </a:solidFill>
                        </a:rPr>
                        <a:t>СПИК 1.0: в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</a:rPr>
                        <a:t>озобновление</a:t>
                      </a:r>
                      <a:r>
                        <a:rPr lang="ru-RU" sz="1350" b="0" baseline="0" dirty="0" smtClean="0">
                          <a:solidFill>
                            <a:schemeClr val="tx1"/>
                          </a:solidFill>
                        </a:rPr>
                        <a:t> возможность </a:t>
                      </a:r>
                      <a:r>
                        <a:rPr lang="ru-RU" sz="1350" b="1" baseline="0" dirty="0" smtClean="0">
                          <a:solidFill>
                            <a:schemeClr val="tx1"/>
                          </a:solidFill>
                        </a:rPr>
                        <a:t>заключения</a:t>
                      </a:r>
                      <a:r>
                        <a:rPr lang="ru-RU" sz="13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</a:rPr>
                        <a:t>+ возможность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продления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</a:rPr>
                        <a:t> действующих</a:t>
                      </a:r>
                      <a:r>
                        <a:rPr lang="ru-RU" sz="1350" b="0" baseline="0" dirty="0" smtClean="0">
                          <a:solidFill>
                            <a:schemeClr val="tx1"/>
                          </a:solidFill>
                        </a:rPr>
                        <a:t> СПИК 1.0 </a:t>
                      </a:r>
                      <a:r>
                        <a:rPr lang="ru-RU" sz="1350" b="1" baseline="0" dirty="0" smtClean="0">
                          <a:solidFill>
                            <a:schemeClr val="tx1"/>
                          </a:solidFill>
                        </a:rPr>
                        <a:t>до 12 лет</a:t>
                      </a:r>
                      <a:r>
                        <a:rPr lang="ru-RU" sz="1350" b="0" baseline="0" dirty="0" smtClean="0">
                          <a:solidFill>
                            <a:schemeClr val="tx1"/>
                          </a:solidFill>
                        </a:rPr>
                        <a:t>, если ограничительные меры повлияли на реализацию заключенных контрактов</a:t>
                      </a:r>
                    </a:p>
                    <a:p>
                      <a:pPr marL="36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b="1" baseline="0" dirty="0" smtClean="0">
                          <a:solidFill>
                            <a:schemeClr val="tx1"/>
                          </a:solidFill>
                        </a:rPr>
                        <a:t>Исключены нормативы по экспорту</a:t>
                      </a:r>
                    </a:p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50" b="0" baseline="0" dirty="0" smtClean="0">
                          <a:solidFill>
                            <a:schemeClr val="tx1"/>
                          </a:solidFill>
                        </a:rPr>
                        <a:t>СПИК 2.0: </a:t>
                      </a:r>
                      <a:r>
                        <a:rPr lang="ru-RU" sz="1350" b="1" baseline="0" dirty="0" smtClean="0">
                          <a:solidFill>
                            <a:schemeClr val="tx1"/>
                          </a:solidFill>
                        </a:rPr>
                        <a:t>сокращены сроки </a:t>
                      </a:r>
                      <a:r>
                        <a:rPr lang="ru-RU" sz="1350" b="0" baseline="0" dirty="0" smtClean="0">
                          <a:solidFill>
                            <a:schemeClr val="tx1"/>
                          </a:solidFill>
                        </a:rPr>
                        <a:t>заключения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951">
                <a:tc>
                  <a:txBody>
                    <a:bodyPr/>
                    <a:lstStyle/>
                    <a:p>
                      <a:pPr marL="180000" indent="0">
                        <a:buFont typeface="Arial" panose="020B0604020202020204" pitchFamily="34" charset="0"/>
                        <a:buNone/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Запуск механизма 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кредитования приоритетного импорта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Заключено </a:t>
                      </a:r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 1300 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кредитных соглашений на общую сумму </a:t>
                      </a:r>
                      <a:r>
                        <a:rPr lang="en-US" sz="1350" b="1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 480 </a:t>
                      </a:r>
                      <a:r>
                        <a:rPr lang="ru-RU" sz="1350" b="1" dirty="0" err="1" smtClean="0">
                          <a:solidFill>
                            <a:schemeClr val="tx1"/>
                          </a:solidFill>
                        </a:rPr>
                        <a:t>млрд.руб</a:t>
                      </a:r>
                      <a:r>
                        <a:rPr lang="ru-RU" sz="135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350" dirty="0" smtClean="0">
                          <a:solidFill>
                            <a:schemeClr val="tx1"/>
                          </a:solidFill>
                        </a:rPr>
                        <a:t>(ПП РФ № 895 от</a:t>
                      </a:r>
                      <a:r>
                        <a:rPr lang="ru-RU" sz="1350" baseline="0" dirty="0" smtClean="0">
                          <a:solidFill>
                            <a:schemeClr val="tx1"/>
                          </a:solidFill>
                        </a:rPr>
                        <a:t> 18.05.2022)</a:t>
                      </a:r>
                      <a:endParaRPr lang="ru-RU" sz="13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5844">
                <a:tc>
                  <a:txBody>
                    <a:bodyPr/>
                    <a:lstStyle/>
                    <a:p>
                      <a:pPr marL="180000"/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Оптимизация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регуляторных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</a:t>
                      </a:r>
                      <a:endParaRPr lang="ru-RU" sz="13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50" dirty="0" smtClean="0"/>
                        <a:t>Продление сроков достижения КПЭ по субсидиям</a:t>
                      </a:r>
                    </a:p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50" dirty="0" smtClean="0"/>
                        <a:t>    (в </a:t>
                      </a:r>
                      <a:r>
                        <a:rPr lang="ru-RU" sz="1350" dirty="0" err="1" smtClean="0"/>
                        <a:t>т.ч</a:t>
                      </a:r>
                      <a:r>
                        <a:rPr lang="ru-RU" sz="1350" dirty="0" smtClean="0"/>
                        <a:t>. снижение показателей по экспортным мерам)</a:t>
                      </a:r>
                    </a:p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50" dirty="0" smtClean="0"/>
                        <a:t>Продление</a:t>
                      </a:r>
                      <a:r>
                        <a:rPr lang="ru-RU" sz="1350" baseline="0" dirty="0" smtClean="0"/>
                        <a:t> на 1 год ранее выданных заключений о подтверждении происхождения промышленной продукции, увеличение срока действия новых заключений до 3-х лет</a:t>
                      </a:r>
                    </a:p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50" baseline="0" dirty="0" smtClean="0"/>
                        <a:t>     (в рамках ПП РФ № 719 от 17.07.2015)</a:t>
                      </a:r>
                      <a:endParaRPr lang="ru-RU" sz="135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154">
                <a:tc gridSpan="2"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5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350" dirty="0" smtClean="0"/>
                        <a:t>Переориентация </a:t>
                      </a:r>
                      <a:r>
                        <a:rPr lang="ru-RU" sz="1350" b="1" dirty="0" smtClean="0"/>
                        <a:t>на рынки дружественных стран </a:t>
                      </a:r>
                      <a:r>
                        <a:rPr lang="ru-RU" sz="1350" baseline="0" dirty="0" smtClean="0"/>
                        <a:t>– стран Азии, Ближнего Востока, Африки, Латинской Америки (в рамках </a:t>
                      </a:r>
                      <a:r>
                        <a:rPr lang="ru-RU" sz="1350" b="1" baseline="0" dirty="0" smtClean="0"/>
                        <a:t>НП «Международная кооперация и экспорт»</a:t>
                      </a:r>
                      <a:r>
                        <a:rPr lang="ru-RU" sz="1350" baseline="0" dirty="0" smtClean="0"/>
                        <a:t>)</a:t>
                      </a:r>
                      <a:endParaRPr lang="ru-RU" sz="135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60000" indent="-180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35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274">
                <a:tc gridSpan="2"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5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350" dirty="0" smtClean="0"/>
                        <a:t>Запуск </a:t>
                      </a:r>
                      <a:r>
                        <a:rPr lang="ru-RU" sz="1350" b="1" dirty="0" smtClean="0"/>
                        <a:t>параллельного импорта</a:t>
                      </a:r>
                      <a:r>
                        <a:rPr lang="en-US" sz="1350" dirty="0" smtClean="0"/>
                        <a:t> (</a:t>
                      </a:r>
                      <a:r>
                        <a:rPr lang="ru-RU" sz="1350" dirty="0" smtClean="0"/>
                        <a:t>ПП</a:t>
                      </a:r>
                      <a:r>
                        <a:rPr lang="ru-RU" sz="1350" baseline="0" dirty="0" smtClean="0"/>
                        <a:t> РФ № 506 от 29.03.2022)</a:t>
                      </a:r>
                      <a:r>
                        <a:rPr lang="en-US" sz="135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350" dirty="0" smtClean="0">
                          <a:sym typeface="Wingdings" panose="05000000000000000000" pitchFamily="2" charset="2"/>
                        </a:rPr>
                        <a:t>+ </a:t>
                      </a:r>
                      <a:r>
                        <a:rPr lang="ru-RU" sz="1350" dirty="0" smtClean="0"/>
                        <a:t>Наращивание кооперации </a:t>
                      </a:r>
                      <a:r>
                        <a:rPr lang="ru-RU" sz="1350" b="1" dirty="0" smtClean="0"/>
                        <a:t>внутри ЕАЭС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371">
                <a:tc gridSpan="2">
                  <a:txBody>
                    <a:bodyPr/>
                    <a:lstStyle/>
                    <a:p>
                      <a:pPr marL="18000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ru-RU" sz="135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6136" y="481236"/>
            <a:ext cx="3275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dirty="0">
                <a:cs typeface="Arial" pitchFamily="34" charset="0"/>
              </a:rPr>
              <a:t>(Источник: </a:t>
            </a:r>
            <a:r>
              <a:rPr lang="ru-RU" sz="1200" dirty="0" err="1">
                <a:cs typeface="Arial" pitchFamily="34" charset="0"/>
              </a:rPr>
              <a:t>Минпромторг</a:t>
            </a:r>
            <a:r>
              <a:rPr lang="ru-RU" sz="1200" dirty="0">
                <a:cs typeface="Arial" pitchFamily="34" charset="0"/>
              </a:rPr>
              <a:t> России, апрель 2023)</a:t>
            </a:r>
            <a:endParaRPr 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13284"/>
            <a:ext cx="8516132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Итоги 2022 года: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5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9213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Итоги 2022 года</a:t>
            </a:r>
            <a:endParaRPr lang="ru-RU" sz="1600" b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308304" y="439652"/>
            <a:ext cx="153135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37343"/>
              </p:ext>
            </p:extLst>
          </p:nvPr>
        </p:nvGraphicFramePr>
        <p:xfrm>
          <a:off x="395536" y="1561356"/>
          <a:ext cx="8280920" cy="308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1944216">
                <a:tc>
                  <a:txBody>
                    <a:bodyPr/>
                    <a:lstStyle/>
                    <a:p>
                      <a:pPr marL="180000" indent="1800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Падение объемов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обрабатывающих производствах: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6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1,3%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рогноз –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6,5%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360000" indent="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Восстановление роста обрабатывающих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производств в 2022 г., с июня (105,1% к маю):</a:t>
                      </a:r>
                    </a:p>
                    <a:p>
                      <a:pPr marL="18000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Поквартальный 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темп прироста 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≈ 6%</a:t>
                      </a:r>
                    </a:p>
                    <a:p>
                      <a:pPr marL="18000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кв.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– 100,5%, 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кв. – 107,2%, 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кв. – 112,7%)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8830">
                <a:tc>
                  <a:txBody>
                    <a:bodyPr/>
                    <a:lstStyle/>
                    <a:p>
                      <a:pPr marL="180000" marR="0" lvl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Общее снижение индекса промышленного производства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 2021 г.: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Впервые с 2017 г. – стабилизация занятости в обрабатывающей промышленности: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+ 0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,3%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к 2021 г.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692" y="5315644"/>
            <a:ext cx="33651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cs typeface="Arial" pitchFamily="34" charset="0"/>
              </a:rPr>
              <a:t>(Источник: </a:t>
            </a:r>
            <a:r>
              <a:rPr lang="ru-RU" sz="1200" dirty="0" err="1" smtClean="0">
                <a:cs typeface="Arial" pitchFamily="34" charset="0"/>
              </a:rPr>
              <a:t>Минпромторг</a:t>
            </a:r>
            <a:r>
              <a:rPr lang="ru-RU" sz="1200" dirty="0" smtClean="0">
                <a:cs typeface="Arial" pitchFamily="34" charset="0"/>
              </a:rPr>
              <a:t> России, апрель 2023)</a:t>
            </a:r>
            <a:endParaRPr lang="en-US" sz="1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5252"/>
            <a:ext cx="8352928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Значимость проблем, с которыми сталкиваются предприятия в настоящее время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6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9213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+mj-lt"/>
                <a:cs typeface="Arial" panose="020B0604020202020204" pitchFamily="34" charset="0"/>
              </a:rPr>
              <a:t>Ситуация в промышленности и инвестиционная активность промышленных компаний</a:t>
            </a:r>
          </a:p>
          <a:p>
            <a:pPr algn="r"/>
            <a:endParaRPr lang="ru-RU" sz="1600" b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39652"/>
            <a:ext cx="779605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796596"/>
              </p:ext>
            </p:extLst>
          </p:nvPr>
        </p:nvGraphicFramePr>
        <p:xfrm>
          <a:off x="467544" y="1417340"/>
          <a:ext cx="82089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6692" y="5377780"/>
            <a:ext cx="7973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cs typeface="Arial" pitchFamily="34" charset="0"/>
              </a:rPr>
              <a:t>(Источник: Доклад Госсовета РФ «О развитии промышленности РФ в условиях </a:t>
            </a:r>
            <a:r>
              <a:rPr lang="ru-RU" sz="1200" dirty="0" err="1" smtClean="0">
                <a:cs typeface="Arial" pitchFamily="34" charset="0"/>
              </a:rPr>
              <a:t>санкционного</a:t>
            </a:r>
            <a:r>
              <a:rPr lang="ru-RU" sz="1200" dirty="0" smtClean="0">
                <a:cs typeface="Arial" pitchFamily="34" charset="0"/>
              </a:rPr>
              <a:t> давления», апрель 2023)</a:t>
            </a:r>
            <a:endParaRPr lang="en-US" sz="1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5252"/>
            <a:ext cx="8352928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Перераспределение внутри структуры инвестиций в промышленные предприятия после 24.02.2022</a:t>
            </a:r>
            <a:r>
              <a:rPr lang="ru-RU" sz="2400" b="1" baseline="300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*</a:t>
            </a:r>
            <a:endParaRPr lang="ru-RU" sz="2400" baseline="300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7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9213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+mj-lt"/>
                <a:cs typeface="Arial" panose="020B0604020202020204" pitchFamily="34" charset="0"/>
              </a:rPr>
              <a:t>Ситуация в промышленности и инвестиционная активность промышленных компаний</a:t>
            </a:r>
          </a:p>
          <a:p>
            <a:pPr algn="r"/>
            <a:endParaRPr lang="ru-RU" sz="1600" b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39652"/>
            <a:ext cx="779605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4945732"/>
            <a:ext cx="871296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cs typeface="Arial" pitchFamily="34" charset="0"/>
              </a:rPr>
              <a:t>*За 100% принято множество компаний, в которых произошли изменения в структуре инвестиций.</a:t>
            </a:r>
          </a:p>
          <a:p>
            <a:pPr>
              <a:spcAft>
                <a:spcPts val="600"/>
              </a:spcAft>
              <a:defRPr/>
            </a:pPr>
            <a:r>
              <a:rPr lang="ru-RU" sz="1200" dirty="0" smtClean="0">
                <a:cs typeface="Arial" pitchFamily="34" charset="0"/>
              </a:rPr>
              <a:t>Респонденты могли выбрать несколько вариантов ответа, поэтому суммарно объем не сводится к 100%.</a:t>
            </a:r>
          </a:p>
          <a:p>
            <a:pPr>
              <a:defRPr/>
            </a:pPr>
            <a:r>
              <a:rPr lang="ru-RU" sz="1200" dirty="0">
                <a:cs typeface="Arial" pitchFamily="34" charset="0"/>
              </a:rPr>
              <a:t>(Источник: Доклад Госсовета РФ «О развитии промышленности РФ в условиях </a:t>
            </a:r>
            <a:r>
              <a:rPr lang="ru-RU" sz="1200" dirty="0" err="1">
                <a:cs typeface="Arial" pitchFamily="34" charset="0"/>
              </a:rPr>
              <a:t>санкционного</a:t>
            </a:r>
            <a:r>
              <a:rPr lang="ru-RU" sz="1200" dirty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давления», </a:t>
            </a:r>
            <a:r>
              <a:rPr lang="ru-RU" sz="1200" dirty="0">
                <a:cs typeface="Arial" pitchFamily="34" charset="0"/>
              </a:rPr>
              <a:t>апрель 2023</a:t>
            </a:r>
            <a:r>
              <a:rPr lang="ru-RU" sz="1200" dirty="0" smtClean="0">
                <a:cs typeface="Arial" pitchFamily="34" charset="0"/>
              </a:rPr>
              <a:t>)</a:t>
            </a:r>
            <a:endParaRPr lang="en-US" sz="1200" dirty="0"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976699"/>
              </p:ext>
            </p:extLst>
          </p:nvPr>
        </p:nvGraphicFramePr>
        <p:xfrm>
          <a:off x="1403648" y="1485900"/>
          <a:ext cx="6336704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74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5252"/>
            <a:ext cx="8516132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Изменения, которые произошли на опрошенных предприятиях при использовании мер стимулирования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32800" y="148170"/>
            <a:ext cx="609600" cy="3175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8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9213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Опрос бизнеса по мерам стимулирования инвестиций (август 2023 г.)</a:t>
            </a:r>
            <a:endParaRPr lang="ru-RU" sz="1600" b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439652"/>
            <a:ext cx="621187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554289"/>
              </p:ext>
            </p:extLst>
          </p:nvPr>
        </p:nvGraphicFramePr>
        <p:xfrm>
          <a:off x="755576" y="1417340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692" y="5377780"/>
            <a:ext cx="7973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cs typeface="Arial" pitchFamily="34" charset="0"/>
              </a:rPr>
              <a:t>(Источник: Опросы ТПП РФ и РСПП</a:t>
            </a:r>
            <a:r>
              <a:rPr lang="ru-RU" sz="1200" dirty="0">
                <a:cs typeface="Arial" pitchFamily="34" charset="0"/>
              </a:rPr>
              <a:t>, </a:t>
            </a:r>
            <a:r>
              <a:rPr lang="ru-RU" sz="1200" dirty="0" smtClean="0">
                <a:cs typeface="Arial" pitchFamily="34" charset="0"/>
              </a:rPr>
              <a:t>август 2023)</a:t>
            </a:r>
            <a:endParaRPr lang="en-US" sz="1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8730135-76F7-4457-8F0B-9299E05FFEA7}"/>
              </a:ext>
            </a:extLst>
          </p:cNvPr>
          <p:cNvSpPr/>
          <p:nvPr/>
        </p:nvSpPr>
        <p:spPr>
          <a:xfrm>
            <a:off x="156092" y="120408"/>
            <a:ext cx="8986158" cy="552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заключения региональных инвестиционных групп</a:t>
            </a:r>
          </a:p>
        </p:txBody>
      </p:sp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2588" y="263262"/>
            <a:ext cx="489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endParaRPr lang="en-US" alt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Lucida Grande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76F56AD-C657-4363-AEFB-4491C2F4B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172" y="120408"/>
            <a:ext cx="201840" cy="3239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3647" y="101389"/>
            <a:ext cx="7566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XVIII Национальный промышленный Конгресс: приоритеты развития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72" y="553244"/>
            <a:ext cx="8737115" cy="529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Национальный промышленный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Конгресс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23 октября 2023 г.</a:t>
            </a:r>
          </a:p>
          <a:p>
            <a:pPr algn="just">
              <a:spcAft>
                <a:spcPts val="2800"/>
              </a:spcAft>
            </a:pPr>
            <a:r>
              <a:rPr lang="ru-RU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1600" dirty="0" smtClean="0"/>
              <a:t>открытая </a:t>
            </a:r>
            <a:r>
              <a:rPr lang="ru-RU" sz="1600" dirty="0"/>
              <a:t>дискуссионная </a:t>
            </a:r>
            <a:r>
              <a:rPr lang="ru-RU" sz="1600" dirty="0" smtClean="0"/>
              <a:t>площадка</a:t>
            </a:r>
            <a:r>
              <a:rPr lang="en-US" sz="1600" dirty="0" smtClean="0"/>
              <a:t> </a:t>
            </a:r>
            <a:r>
              <a:rPr lang="ru-RU" sz="1600" dirty="0" smtClean="0"/>
              <a:t>по вопросам </a:t>
            </a:r>
            <a:r>
              <a:rPr lang="ru-RU" sz="1600" dirty="0"/>
              <a:t>формирования актуальной промышленной повестки в России, поддержке отечественных производителей и повышению их конкурентоспособности</a:t>
            </a:r>
            <a:r>
              <a:rPr lang="ru-RU" sz="1600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ru-RU" sz="1600" b="1" dirty="0">
                <a:cs typeface="Arial" panose="020B0604020202020204" pitchFamily="34" charset="0"/>
              </a:rPr>
              <a:t>Главная тема Пленарного </a:t>
            </a:r>
            <a:r>
              <a:rPr lang="ru-RU" sz="1600" b="1" dirty="0" smtClean="0">
                <a:cs typeface="Arial" panose="020B0604020202020204" pitchFamily="34" charset="0"/>
              </a:rPr>
              <a:t>заседания:</a:t>
            </a:r>
            <a:endParaRPr lang="en-US" sz="1600" b="1" dirty="0"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Стратегия реализации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проектов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технологического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суверенитета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и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структурной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адаптации экономики»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6148" name="Picture 4" descr="C:\Users\usr-sys00385\Desktop\19.09.2023_Выездное заседание Совета по промразвитию_елец_Липецкая область\ДНК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9388"/>
            <a:ext cx="5688632" cy="34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r-sys00385\Desktop\19.09.2023_Выездное заседание Совета по промразвитию_елец_Липецкая область\ДНК\expocol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8" y="3478222"/>
            <a:ext cx="2841582" cy="18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699792" y="439652"/>
            <a:ext cx="6192688" cy="469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9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1193</Words>
  <Application>Microsoft Office PowerPoint</Application>
  <PresentationFormat>Экран (16:10)</PresentationFormat>
  <Paragraphs>164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Grande</vt:lpstr>
      <vt:lpstr>PT Sans</vt:lpstr>
      <vt:lpstr>Times</vt:lpstr>
      <vt:lpstr>Wingdings</vt:lpstr>
      <vt:lpstr>Тема Office</vt:lpstr>
      <vt:lpstr>1_Тема Office</vt:lpstr>
      <vt:lpstr>Выездное расширенное заседание Совета ТПП РФ по промышленному развитию и конкурентоспособности экономики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temp</dc:creator>
  <cp:lastModifiedBy>Середа, Мария</cp:lastModifiedBy>
  <cp:revision>127</cp:revision>
  <cp:lastPrinted>2023-09-13T07:35:17Z</cp:lastPrinted>
  <dcterms:created xsi:type="dcterms:W3CDTF">2023-06-19T08:01:10Z</dcterms:created>
  <dcterms:modified xsi:type="dcterms:W3CDTF">2023-09-15T08:52:46Z</dcterms:modified>
</cp:coreProperties>
</file>